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5" r:id="rId1"/>
    <p:sldMasterId id="2147484267" r:id="rId2"/>
  </p:sldMasterIdLst>
  <p:notesMasterIdLst>
    <p:notesMasterId r:id="rId33"/>
  </p:notesMasterIdLst>
  <p:sldIdLst>
    <p:sldId id="357" r:id="rId3"/>
    <p:sldId id="343" r:id="rId4"/>
    <p:sldId id="257" r:id="rId5"/>
    <p:sldId id="259" r:id="rId6"/>
    <p:sldId id="345" r:id="rId7"/>
    <p:sldId id="346" r:id="rId8"/>
    <p:sldId id="347" r:id="rId9"/>
    <p:sldId id="258" r:id="rId10"/>
    <p:sldId id="348" r:id="rId11"/>
    <p:sldId id="260" r:id="rId12"/>
    <p:sldId id="261" r:id="rId13"/>
    <p:sldId id="262" r:id="rId14"/>
    <p:sldId id="349" r:id="rId15"/>
    <p:sldId id="263" r:id="rId16"/>
    <p:sldId id="350" r:id="rId17"/>
    <p:sldId id="267" r:id="rId18"/>
    <p:sldId id="266" r:id="rId19"/>
    <p:sldId id="351" r:id="rId20"/>
    <p:sldId id="352" r:id="rId21"/>
    <p:sldId id="265" r:id="rId22"/>
    <p:sldId id="353" r:id="rId23"/>
    <p:sldId id="354" r:id="rId24"/>
    <p:sldId id="355" r:id="rId25"/>
    <p:sldId id="270" r:id="rId26"/>
    <p:sldId id="276" r:id="rId27"/>
    <p:sldId id="278" r:id="rId28"/>
    <p:sldId id="356" r:id="rId29"/>
    <p:sldId id="282" r:id="rId30"/>
    <p:sldId id="279" r:id="rId31"/>
    <p:sldId id="344" r:id="rId32"/>
  </p:sldIdLst>
  <p:sldSz cx="9144000" cy="6858000" type="screen4x3"/>
  <p:notesSz cx="6858000" cy="9144000"/>
  <p:custDataLst>
    <p:tags r:id="rId34"/>
  </p:custDataLst>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94660"/>
  </p:normalViewPr>
  <p:slideViewPr>
    <p:cSldViewPr>
      <p:cViewPr>
        <p:scale>
          <a:sx n="80" d="100"/>
          <a:sy n="80" d="100"/>
        </p:scale>
        <p:origin x="-636" y="-5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2E5F4CA-5E68-40AA-BD47-E0631315FDE0}" type="datetimeFigureOut">
              <a:rPr lang="it-IT"/>
              <a:pPr>
                <a:defRPr/>
              </a:pPr>
              <a:t>31/05/2017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52BC75A-EF1A-4DEA-9AFC-E0EA68D4920E}" type="slidenum">
              <a:rPr lang="it-IT"/>
              <a:pPr>
                <a:defRPr/>
              </a:pPr>
              <a:t>‹N›</a:t>
            </a:fld>
            <a:endParaRPr lang="it-IT"/>
          </a:p>
        </p:txBody>
      </p:sp>
    </p:spTree>
    <p:extLst>
      <p:ext uri="{BB962C8B-B14F-4D97-AF65-F5344CB8AC3E}">
        <p14:creationId xmlns:p14="http://schemas.microsoft.com/office/powerpoint/2010/main" val="2727771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37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FE850F-7FAB-42BE-9A74-6B8DB102836A}" type="slidenum">
              <a:rPr lang="it-IT" smtClean="0"/>
              <a:pPr fontAlgn="base">
                <a:spcBef>
                  <a:spcPct val="0"/>
                </a:spcBef>
                <a:spcAft>
                  <a:spcPct val="0"/>
                </a:spcAft>
                <a:defRPr/>
              </a:pPr>
              <a:t>3</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a:defRPr/>
            </a:pPr>
            <a:fld id="{93B74D7B-FB24-4790-82BE-37E616AB16E7}" type="datetime1">
              <a:rPr lang="it-IT" smtClean="0"/>
              <a:pPr>
                <a:defRPr/>
              </a:pPr>
              <a:t>31/05/2017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D7C64C30-B31C-4F1B-8050-7F513BE9538D}" type="slidenum">
              <a:rPr lang="it-IT" smtClean="0"/>
              <a:pPr>
                <a:defRPr/>
              </a:pPr>
              <a:t>‹N›</a:t>
            </a:fld>
            <a:endParaRPr lang="it-IT"/>
          </a:p>
        </p:txBody>
      </p:sp>
    </p:spTree>
    <p:extLst>
      <p:ext uri="{BB962C8B-B14F-4D97-AF65-F5344CB8AC3E}">
        <p14:creationId xmlns:p14="http://schemas.microsoft.com/office/powerpoint/2010/main" val="2607807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7CAE861C-9752-41A7-BF8C-013E5AC6B0D5}" type="datetime1">
              <a:rPr lang="it-IT" smtClean="0"/>
              <a:pPr>
                <a:defRPr/>
              </a:pPr>
              <a:t>31/05/2017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F45F3CA1-0427-4A23-B524-59DF0404DE0B}" type="slidenum">
              <a:rPr lang="it-IT" smtClean="0"/>
              <a:pPr>
                <a:defRPr/>
              </a:pPr>
              <a:t>‹N›</a:t>
            </a:fld>
            <a:endParaRPr lang="it-IT"/>
          </a:p>
        </p:txBody>
      </p:sp>
    </p:spTree>
    <p:extLst>
      <p:ext uri="{BB962C8B-B14F-4D97-AF65-F5344CB8AC3E}">
        <p14:creationId xmlns:p14="http://schemas.microsoft.com/office/powerpoint/2010/main" val="126189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67061DD1-C159-4C8D-96E2-AFDF957D667E}" type="datetime1">
              <a:rPr lang="it-IT" smtClean="0"/>
              <a:pPr>
                <a:defRPr/>
              </a:pPr>
              <a:t>31/05/2017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8AB46C21-0572-4C1B-BD7C-D95D8A8597F8}" type="slidenum">
              <a:rPr lang="it-IT" smtClean="0"/>
              <a:pPr>
                <a:defRPr/>
              </a:pPr>
              <a:t>‹N›</a:t>
            </a:fld>
            <a:endParaRPr lang="it-IT"/>
          </a:p>
        </p:txBody>
      </p:sp>
    </p:spTree>
    <p:extLst>
      <p:ext uri="{BB962C8B-B14F-4D97-AF65-F5344CB8AC3E}">
        <p14:creationId xmlns:p14="http://schemas.microsoft.com/office/powerpoint/2010/main" val="175547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03050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10912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41117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2611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73666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3624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6844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011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5F33CD06-0EFF-4834-8DFD-EAC1698471F8}" type="datetime1">
              <a:rPr lang="it-IT" smtClean="0"/>
              <a:pPr>
                <a:defRPr/>
              </a:pPr>
              <a:t>31/05/2017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102E7841-690E-432B-9AF1-885C10F07A9A}" type="slidenum">
              <a:rPr lang="it-IT" smtClean="0"/>
              <a:pPr>
                <a:defRPr/>
              </a:pPr>
              <a:t>‹N›</a:t>
            </a:fld>
            <a:endParaRPr lang="it-IT"/>
          </a:p>
        </p:txBody>
      </p:sp>
    </p:spTree>
    <p:extLst>
      <p:ext uri="{BB962C8B-B14F-4D97-AF65-F5344CB8AC3E}">
        <p14:creationId xmlns:p14="http://schemas.microsoft.com/office/powerpoint/2010/main" val="1889868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15584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47408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31/05/2017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21224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a:defRPr/>
            </a:pPr>
            <a:fld id="{B84EC778-5B7A-422F-9FA1-4C4A7291C82B}" type="datetime1">
              <a:rPr lang="it-IT" smtClean="0"/>
              <a:pPr>
                <a:defRPr/>
              </a:pPr>
              <a:t>31/05/2017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13E0F304-F147-40A6-B9D7-C262D5152F1D}" type="slidenum">
              <a:rPr lang="it-IT" smtClean="0"/>
              <a:pPr>
                <a:defRPr/>
              </a:pPr>
              <a:t>‹N›</a:t>
            </a:fld>
            <a:endParaRPr lang="it-IT"/>
          </a:p>
        </p:txBody>
      </p:sp>
    </p:spTree>
    <p:extLst>
      <p:ext uri="{BB962C8B-B14F-4D97-AF65-F5344CB8AC3E}">
        <p14:creationId xmlns:p14="http://schemas.microsoft.com/office/powerpoint/2010/main" val="177699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a:defRPr/>
            </a:pPr>
            <a:fld id="{52FE3741-6507-44C8-BC74-32A2FCBD333C}" type="datetime1">
              <a:rPr lang="it-IT" smtClean="0"/>
              <a:pPr>
                <a:defRPr/>
              </a:pPr>
              <a:t>31/05/2017</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2230E258-EC10-44D3-936D-7D488EADC2A4}" type="slidenum">
              <a:rPr lang="it-IT" smtClean="0"/>
              <a:pPr>
                <a:defRPr/>
              </a:pPr>
              <a:t>‹N›</a:t>
            </a:fld>
            <a:endParaRPr lang="it-IT"/>
          </a:p>
        </p:txBody>
      </p:sp>
    </p:spTree>
    <p:extLst>
      <p:ext uri="{BB962C8B-B14F-4D97-AF65-F5344CB8AC3E}">
        <p14:creationId xmlns:p14="http://schemas.microsoft.com/office/powerpoint/2010/main" val="101478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a:defRPr/>
            </a:pPr>
            <a:fld id="{9E0A23DF-07CD-4B86-AD31-F9B6DA8C1456}" type="datetime1">
              <a:rPr lang="it-IT" smtClean="0"/>
              <a:pPr>
                <a:defRPr/>
              </a:pPr>
              <a:t>31/05/2017</a:t>
            </a:fld>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A7B905D5-A391-4246-8844-5A8F0FBF0C87}" type="slidenum">
              <a:rPr lang="it-IT" smtClean="0"/>
              <a:pPr>
                <a:defRPr/>
              </a:pPr>
              <a:t>‹N›</a:t>
            </a:fld>
            <a:endParaRPr lang="it-IT"/>
          </a:p>
        </p:txBody>
      </p:sp>
    </p:spTree>
    <p:extLst>
      <p:ext uri="{BB962C8B-B14F-4D97-AF65-F5344CB8AC3E}">
        <p14:creationId xmlns:p14="http://schemas.microsoft.com/office/powerpoint/2010/main" val="286433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a:defRPr/>
            </a:pPr>
            <a:fld id="{C152EA84-EBA4-404C-BCDB-93702BCEE378}" type="datetime1">
              <a:rPr lang="it-IT" smtClean="0"/>
              <a:pPr>
                <a:defRPr/>
              </a:pPr>
              <a:t>31/05/2017</a:t>
            </a:fld>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0F3CD374-BB6A-4FAD-975F-ACB0B33EDEBB}" type="slidenum">
              <a:rPr lang="it-IT" smtClean="0"/>
              <a:pPr>
                <a:defRPr/>
              </a:pPr>
              <a:t>‹N›</a:t>
            </a:fld>
            <a:endParaRPr lang="it-IT"/>
          </a:p>
        </p:txBody>
      </p:sp>
    </p:spTree>
    <p:extLst>
      <p:ext uri="{BB962C8B-B14F-4D97-AF65-F5344CB8AC3E}">
        <p14:creationId xmlns:p14="http://schemas.microsoft.com/office/powerpoint/2010/main" val="241229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B1B8C7D0-F84C-4A9B-9F79-42CB44937AE4}" type="datetime1">
              <a:rPr lang="it-IT" smtClean="0"/>
              <a:pPr>
                <a:defRPr/>
              </a:pPr>
              <a:t>31/05/2017</a:t>
            </a:fld>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7E12F7ED-1D96-4CEB-8C09-D6C3E1BA75BD}" type="slidenum">
              <a:rPr lang="it-IT" smtClean="0"/>
              <a:pPr>
                <a:defRPr/>
              </a:pPr>
              <a:t>‹N›</a:t>
            </a:fld>
            <a:endParaRPr lang="it-IT"/>
          </a:p>
        </p:txBody>
      </p:sp>
    </p:spTree>
    <p:extLst>
      <p:ext uri="{BB962C8B-B14F-4D97-AF65-F5344CB8AC3E}">
        <p14:creationId xmlns:p14="http://schemas.microsoft.com/office/powerpoint/2010/main" val="248926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fld id="{497B0FD2-86EC-482B-9EC2-119D7ACA4AF1}" type="datetime1">
              <a:rPr lang="it-IT" smtClean="0"/>
              <a:pPr>
                <a:defRPr/>
              </a:pPr>
              <a:t>31/05/2017</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1C350812-B4B9-495F-8AA6-6E19850DA1FD}" type="slidenum">
              <a:rPr lang="it-IT" smtClean="0"/>
              <a:pPr>
                <a:defRPr/>
              </a:pPr>
              <a:t>‹N›</a:t>
            </a:fld>
            <a:endParaRPr lang="it-IT"/>
          </a:p>
        </p:txBody>
      </p:sp>
    </p:spTree>
    <p:extLst>
      <p:ext uri="{BB962C8B-B14F-4D97-AF65-F5344CB8AC3E}">
        <p14:creationId xmlns:p14="http://schemas.microsoft.com/office/powerpoint/2010/main" val="287429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fld id="{10F80FDA-F65F-4C4B-94BF-AF905ED18A8C}" type="datetime1">
              <a:rPr lang="it-IT" smtClean="0"/>
              <a:pPr>
                <a:defRPr/>
              </a:pPr>
              <a:t>31/05/2017</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E353B94E-AB13-4A65-9832-30CEE7C55CC0}" type="slidenum">
              <a:rPr lang="it-IT" smtClean="0"/>
              <a:pPr>
                <a:defRPr/>
              </a:pPr>
              <a:t>‹N›</a:t>
            </a:fld>
            <a:endParaRPr lang="it-IT"/>
          </a:p>
        </p:txBody>
      </p:sp>
    </p:spTree>
    <p:extLst>
      <p:ext uri="{BB962C8B-B14F-4D97-AF65-F5344CB8AC3E}">
        <p14:creationId xmlns:p14="http://schemas.microsoft.com/office/powerpoint/2010/main" val="38504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B133451-20E1-42BF-A384-4324AF9E5910}" type="datetime1">
              <a:rPr lang="it-IT" smtClean="0"/>
              <a:pPr>
                <a:defRPr/>
              </a:pPr>
              <a:t>31/05/2017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3A8EA81-E3C7-453B-A995-A8FA5B767492}" type="slidenum">
              <a:rPr lang="it-IT" smtClean="0"/>
              <a:pPr>
                <a:defRPr/>
              </a:pPr>
              <a:t>‹N›</a:t>
            </a:fld>
            <a:endParaRPr lang="it-IT"/>
          </a:p>
        </p:txBody>
      </p:sp>
    </p:spTree>
    <p:extLst>
      <p:ext uri="{BB962C8B-B14F-4D97-AF65-F5344CB8AC3E}">
        <p14:creationId xmlns:p14="http://schemas.microsoft.com/office/powerpoint/2010/main" val="3429551900"/>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8356C62-62E3-4639-89A4-2288F49CB962}" type="datetimeFigureOut">
              <a:rPr lang="it-IT" smtClean="0">
                <a:solidFill>
                  <a:prstClr val="black">
                    <a:tint val="75000"/>
                  </a:prstClr>
                </a:solidFill>
                <a:latin typeface="Calibri"/>
              </a:rPr>
              <a:pPr fontAlgn="auto">
                <a:spcBef>
                  <a:spcPts val="0"/>
                </a:spcBef>
                <a:spcAft>
                  <a:spcPts val="0"/>
                </a:spcAft>
              </a:pPr>
              <a:t>31/05/2017</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F65732C-663C-451A-A8B3-07B62C8F6A92}" type="slidenum">
              <a:rPr lang="it-IT" smtClean="0">
                <a:solidFill>
                  <a:prstClr val="black">
                    <a:tint val="75000"/>
                  </a:prstClr>
                </a:solidFill>
                <a:latin typeface="Calibri"/>
              </a:rPr>
              <a:pPr fontAlgn="auto">
                <a:spcBef>
                  <a:spcPts val="0"/>
                </a:spcBef>
                <a:spcAft>
                  <a:spcPts val="0"/>
                </a:spcAft>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94927196"/>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6093296"/>
            <a:ext cx="8640960"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5" name="CasellaDiTesto 4"/>
          <p:cNvSpPr txBox="1"/>
          <p:nvPr/>
        </p:nvSpPr>
        <p:spPr>
          <a:xfrm>
            <a:off x="395536" y="6093296"/>
            <a:ext cx="8424936" cy="523220"/>
          </a:xfrm>
          <a:prstGeom prst="rect">
            <a:avLst/>
          </a:prstGeom>
          <a:noFill/>
        </p:spPr>
        <p:txBody>
          <a:bodyPr wrap="square" rtlCol="0">
            <a:spAutoFit/>
          </a:bodyPr>
          <a:lstStyle/>
          <a:p>
            <a:pPr algn="ctr" fontAlgn="auto">
              <a:spcBef>
                <a:spcPts val="0"/>
              </a:spcBef>
              <a:spcAft>
                <a:spcPts val="0"/>
              </a:spcAft>
            </a:pPr>
            <a:r>
              <a:rPr lang="it-IT" sz="2800" b="1" dirty="0" smtClean="0">
                <a:solidFill>
                  <a:prstClr val="white"/>
                </a:solidFill>
                <a:latin typeface="Calibri"/>
              </a:rPr>
              <a:t>www.joinacademy.it</a:t>
            </a:r>
            <a:endParaRPr lang="it-IT" sz="2800" b="1" dirty="0">
              <a:solidFill>
                <a:prstClr val="white"/>
              </a:solidFill>
              <a:latin typeface="Calibri"/>
            </a:endParaRPr>
          </a:p>
        </p:txBody>
      </p:sp>
      <p:sp>
        <p:nvSpPr>
          <p:cNvPr id="6" name="Rettangolo 5"/>
          <p:cNvSpPr/>
          <p:nvPr/>
        </p:nvSpPr>
        <p:spPr>
          <a:xfrm>
            <a:off x="251520" y="5949280"/>
            <a:ext cx="8640960" cy="14401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pic>
        <p:nvPicPr>
          <p:cNvPr id="7" name="Immagine 6" descr="Logo Join.jpg"/>
          <p:cNvPicPr>
            <a:picLocks noChangeAspect="1"/>
          </p:cNvPicPr>
          <p:nvPr/>
        </p:nvPicPr>
        <p:blipFill>
          <a:blip r:embed="rId2" cstate="print"/>
          <a:stretch>
            <a:fillRect/>
          </a:stretch>
        </p:blipFill>
        <p:spPr>
          <a:xfrm>
            <a:off x="1043608" y="260648"/>
            <a:ext cx="3749402" cy="3749402"/>
          </a:xfrm>
          <a:prstGeom prst="rect">
            <a:avLst/>
          </a:prstGeom>
        </p:spPr>
      </p:pic>
      <p:sp>
        <p:nvSpPr>
          <p:cNvPr id="14" name="CasellaDiTesto 13"/>
          <p:cNvSpPr txBox="1"/>
          <p:nvPr/>
        </p:nvSpPr>
        <p:spPr>
          <a:xfrm>
            <a:off x="323528" y="4102621"/>
            <a:ext cx="8568952" cy="1846659"/>
          </a:xfrm>
          <a:prstGeom prst="rect">
            <a:avLst/>
          </a:prstGeom>
          <a:noFill/>
        </p:spPr>
        <p:txBody>
          <a:bodyPr wrap="square" rtlCol="0">
            <a:spAutoFit/>
          </a:bodyPr>
          <a:lstStyle/>
          <a:p>
            <a:pPr algn="ctr" fontAlgn="auto">
              <a:spcBef>
                <a:spcPts val="0"/>
              </a:spcBef>
              <a:spcAft>
                <a:spcPts val="0"/>
              </a:spcAft>
            </a:pPr>
            <a:r>
              <a:rPr lang="it-IT" sz="2400" b="1" dirty="0" smtClean="0">
                <a:solidFill>
                  <a:srgbClr val="FF0000"/>
                </a:solidFill>
                <a:latin typeface="Calibri"/>
              </a:rPr>
              <a:t>Corso di alta formazione professionale per Patrocinatore Stragiudiziale </a:t>
            </a:r>
          </a:p>
          <a:p>
            <a:pPr algn="ctr" fontAlgn="auto">
              <a:spcBef>
                <a:spcPts val="0"/>
              </a:spcBef>
              <a:spcAft>
                <a:spcPts val="0"/>
              </a:spcAft>
            </a:pPr>
            <a:r>
              <a:rPr lang="it-IT" sz="1600" b="1" dirty="0" smtClean="0">
                <a:solidFill>
                  <a:prstClr val="black"/>
                </a:solidFill>
                <a:latin typeface="Calibri"/>
              </a:rPr>
              <a:t>(Professionista del risarcimento del danno – Ramo infortunistica stradale)</a:t>
            </a:r>
            <a:endParaRPr lang="it-IT" sz="1400" b="1" dirty="0" smtClean="0">
              <a:solidFill>
                <a:prstClr val="black"/>
              </a:solidFill>
              <a:latin typeface="Calibri"/>
            </a:endParaRPr>
          </a:p>
          <a:p>
            <a:pPr algn="ctr" fontAlgn="auto">
              <a:spcBef>
                <a:spcPts val="0"/>
              </a:spcBef>
              <a:spcAft>
                <a:spcPts val="0"/>
              </a:spcAft>
            </a:pPr>
            <a:r>
              <a:rPr lang="it-IT" sz="1400" b="1" dirty="0" smtClean="0">
                <a:solidFill>
                  <a:prstClr val="black"/>
                </a:solidFill>
                <a:latin typeface="Calibri"/>
              </a:rPr>
              <a:t>Legge 04/2013 – Norma Tecnica UNI 11477</a:t>
            </a:r>
            <a:endParaRPr lang="it-IT" sz="2000" b="1" dirty="0" smtClean="0">
              <a:solidFill>
                <a:prstClr val="black"/>
              </a:solidFill>
              <a:latin typeface="Calibri"/>
            </a:endParaRPr>
          </a:p>
          <a:p>
            <a:pPr algn="ctr" fontAlgn="auto">
              <a:spcBef>
                <a:spcPts val="0"/>
              </a:spcBef>
              <a:spcAft>
                <a:spcPts val="0"/>
              </a:spcAft>
            </a:pPr>
            <a:endParaRPr lang="it-IT" b="1" dirty="0" smtClean="0">
              <a:solidFill>
                <a:prstClr val="black"/>
              </a:solidFill>
              <a:latin typeface="Calibri"/>
            </a:endParaRPr>
          </a:p>
          <a:p>
            <a:pPr algn="ctr" fontAlgn="auto">
              <a:spcBef>
                <a:spcPts val="0"/>
              </a:spcBef>
              <a:spcAft>
                <a:spcPts val="0"/>
              </a:spcAft>
            </a:pPr>
            <a:r>
              <a:rPr lang="it-IT" b="1" dirty="0" smtClean="0">
                <a:solidFill>
                  <a:prstClr val="black"/>
                </a:solidFill>
                <a:latin typeface="Calibri"/>
              </a:rPr>
              <a:t>Modulo </a:t>
            </a:r>
            <a:r>
              <a:rPr lang="it-IT" b="1" dirty="0" smtClean="0">
                <a:solidFill>
                  <a:prstClr val="black"/>
                </a:solidFill>
                <a:latin typeface="Calibri"/>
              </a:rPr>
              <a:t>8 </a:t>
            </a:r>
            <a:r>
              <a:rPr lang="it-IT" b="1" dirty="0" smtClean="0">
                <a:solidFill>
                  <a:prstClr val="black"/>
                </a:solidFill>
                <a:latin typeface="Calibri"/>
              </a:rPr>
              <a:t>– I Veicoli</a:t>
            </a:r>
            <a:endParaRPr lang="it-IT" b="1" dirty="0">
              <a:solidFill>
                <a:prstClr val="black"/>
              </a:solidFill>
              <a:latin typeface="Calibri"/>
            </a:endParaRPr>
          </a:p>
        </p:txBody>
      </p:sp>
      <p:pic>
        <p:nvPicPr>
          <p:cNvPr id="15" name="Immagine 14" descr="LOGO ISO 9001.jpg"/>
          <p:cNvPicPr>
            <a:picLocks noChangeAspect="1"/>
          </p:cNvPicPr>
          <p:nvPr/>
        </p:nvPicPr>
        <p:blipFill>
          <a:blip r:embed="rId3" cstate="print"/>
          <a:stretch>
            <a:fillRect/>
          </a:stretch>
        </p:blipFill>
        <p:spPr>
          <a:xfrm>
            <a:off x="5978611" y="1255350"/>
            <a:ext cx="2049773" cy="2245658"/>
          </a:xfrm>
          <a:prstGeom prst="rect">
            <a:avLst/>
          </a:prstGeom>
        </p:spPr>
      </p:pic>
    </p:spTree>
    <p:extLst>
      <p:ext uri="{BB962C8B-B14F-4D97-AF65-F5344CB8AC3E}">
        <p14:creationId xmlns:p14="http://schemas.microsoft.com/office/powerpoint/2010/main" val="3876795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3"/>
          <p:cNvSpPr txBox="1">
            <a:spLocks noChangeArrowheads="1"/>
          </p:cNvSpPr>
          <p:nvPr/>
        </p:nvSpPr>
        <p:spPr bwMode="auto">
          <a:xfrm>
            <a:off x="428596" y="1214422"/>
            <a:ext cx="8286808" cy="4478149"/>
          </a:xfrm>
          <a:prstGeom prst="rect">
            <a:avLst/>
          </a:prstGeom>
          <a:noFill/>
          <a:ln w="9525">
            <a:noFill/>
            <a:miter lim="800000"/>
            <a:headEnd/>
            <a:tailEnd/>
          </a:ln>
        </p:spPr>
        <p:txBody>
          <a:bodyPr wrap="square">
            <a:spAutoFit/>
          </a:bodyPr>
          <a:lstStyle/>
          <a:p>
            <a:pPr algn="ctr"/>
            <a:r>
              <a:rPr lang="it-IT" sz="1900" dirty="0" smtClean="0">
                <a:latin typeface="Arial Black" pitchFamily="34" charset="0"/>
              </a:rPr>
              <a:t>L’</a:t>
            </a:r>
            <a:r>
              <a:rPr lang="it-IT" sz="1900" dirty="0" smtClean="0">
                <a:solidFill>
                  <a:srgbClr val="FF0000"/>
                </a:solidFill>
                <a:latin typeface="Arial Black" pitchFamily="34" charset="0"/>
              </a:rPr>
              <a:t>art. 62 C.d.S.</a:t>
            </a:r>
            <a:r>
              <a:rPr lang="it-IT" sz="1900" dirty="0" smtClean="0">
                <a:latin typeface="Arial Black" pitchFamily="34" charset="0"/>
              </a:rPr>
              <a:t> stabilisce che la </a:t>
            </a:r>
            <a:r>
              <a:rPr lang="it-IT" sz="1900" u="sng" dirty="0" smtClean="0">
                <a:latin typeface="Arial Black" pitchFamily="34" charset="0"/>
              </a:rPr>
              <a:t>massa complessiva a pieno carico di un veicolo</a:t>
            </a:r>
            <a:r>
              <a:rPr lang="it-IT" sz="1900" dirty="0" smtClean="0">
                <a:latin typeface="Arial Black" pitchFamily="34" charset="0"/>
              </a:rPr>
              <a:t> (salvo casi eccezionali), </a:t>
            </a:r>
            <a:r>
              <a:rPr lang="it-IT" sz="1900" u="sng" dirty="0" smtClean="0">
                <a:latin typeface="Arial Black" pitchFamily="34" charset="0"/>
              </a:rPr>
              <a:t>costituita dalla massa del veicolo stesso in ordine di marcia e da quella del suo carico</a:t>
            </a:r>
            <a:r>
              <a:rPr lang="it-IT" sz="1900" dirty="0" smtClean="0">
                <a:latin typeface="Arial Black" pitchFamily="34" charset="0"/>
              </a:rPr>
              <a:t>, non può eccedere </a:t>
            </a:r>
            <a:r>
              <a:rPr lang="it-IT" sz="1900" dirty="0" smtClean="0">
                <a:solidFill>
                  <a:srgbClr val="FF0000"/>
                </a:solidFill>
                <a:latin typeface="Arial Black" pitchFamily="34" charset="0"/>
              </a:rPr>
              <a:t>5 tonnellate</a:t>
            </a:r>
            <a:r>
              <a:rPr lang="it-IT" sz="1900" dirty="0" smtClean="0">
                <a:latin typeface="Arial Black" pitchFamily="34" charset="0"/>
              </a:rPr>
              <a:t> per i veicoli ad un asse, </a:t>
            </a:r>
            <a:r>
              <a:rPr lang="it-IT" sz="1900" dirty="0" smtClean="0">
                <a:solidFill>
                  <a:srgbClr val="FF0000"/>
                </a:solidFill>
                <a:latin typeface="Arial Black" pitchFamily="34" charset="0"/>
              </a:rPr>
              <a:t>8 tonnellate</a:t>
            </a:r>
            <a:r>
              <a:rPr lang="it-IT" sz="1900" dirty="0" smtClean="0">
                <a:latin typeface="Arial Black" pitchFamily="34" charset="0"/>
              </a:rPr>
              <a:t> per quelli a 2 assi e </a:t>
            </a:r>
            <a:r>
              <a:rPr lang="it-IT" sz="1900" dirty="0" smtClean="0">
                <a:solidFill>
                  <a:srgbClr val="FF0000"/>
                </a:solidFill>
                <a:latin typeface="Arial Black" pitchFamily="34" charset="0"/>
              </a:rPr>
              <a:t>10 tonnellate</a:t>
            </a:r>
            <a:r>
              <a:rPr lang="it-IT" sz="1900" dirty="0" smtClean="0">
                <a:latin typeface="Arial Black" pitchFamily="34" charset="0"/>
              </a:rPr>
              <a:t> per quelli a 3 o più assi.</a:t>
            </a:r>
          </a:p>
          <a:p>
            <a:pPr algn="ctr"/>
            <a:r>
              <a:rPr lang="it-IT" sz="1900" dirty="0" smtClean="0">
                <a:latin typeface="Arial Black" pitchFamily="34" charset="0"/>
              </a:rPr>
              <a:t>La massa complessiva a pieno carico di un rimorchio ad un asse non può eccedere le </a:t>
            </a:r>
            <a:r>
              <a:rPr lang="it-IT" sz="1900" dirty="0" smtClean="0">
                <a:solidFill>
                  <a:srgbClr val="FF0000"/>
                </a:solidFill>
                <a:latin typeface="Arial Black" pitchFamily="34" charset="0"/>
              </a:rPr>
              <a:t>6 tonnellate</a:t>
            </a:r>
            <a:r>
              <a:rPr lang="it-IT" sz="1900" dirty="0" smtClean="0">
                <a:latin typeface="Arial Black" pitchFamily="34" charset="0"/>
              </a:rPr>
              <a:t>, fa eccezione l’unità posteriore dell’autosnodato.</a:t>
            </a:r>
          </a:p>
          <a:p>
            <a:pPr algn="ctr"/>
            <a:r>
              <a:rPr lang="it-IT" sz="1900" dirty="0" smtClean="0">
                <a:latin typeface="Arial Black" pitchFamily="34" charset="0"/>
              </a:rPr>
              <a:t>Qualunque sia il tipo di veicolo, il peso massimo in corrispondenza dell’asse più caricato non deve eccedere le </a:t>
            </a:r>
            <a:r>
              <a:rPr lang="it-IT" sz="1900" dirty="0" smtClean="0">
                <a:solidFill>
                  <a:srgbClr val="FF0000"/>
                </a:solidFill>
                <a:latin typeface="Arial Black" pitchFamily="34" charset="0"/>
              </a:rPr>
              <a:t>12 tonnellate</a:t>
            </a:r>
            <a:r>
              <a:rPr lang="it-IT" sz="1900" dirty="0" smtClean="0">
                <a:latin typeface="Arial Black" pitchFamily="34" charset="0"/>
              </a:rPr>
              <a:t>.</a:t>
            </a:r>
          </a:p>
          <a:p>
            <a:pPr algn="ctr"/>
            <a:r>
              <a:rPr lang="it-IT" sz="1900" b="1" u="sng" dirty="0" smtClean="0">
                <a:solidFill>
                  <a:srgbClr val="0000CC"/>
                </a:solidFill>
                <a:latin typeface="Arial Black" pitchFamily="34" charset="0"/>
              </a:rPr>
              <a:t>Per quanto concerne i trasporti eccezionali ed i veicoli eccezionali (per limiti di ingombro e per limiti di peso) occorre una speciale autorizzazione</a:t>
            </a:r>
            <a:r>
              <a:rPr lang="it-IT" sz="1900" dirty="0" smtClean="0">
                <a:latin typeface="Arial Black" pitchFamily="34" charset="0"/>
              </a:rPr>
              <a:t>.</a:t>
            </a:r>
            <a:endParaRPr lang="it-IT" sz="1900" dirty="0">
              <a:latin typeface="Arial Black" pitchFamily="34" charset="0"/>
            </a:endParaRPr>
          </a:p>
        </p:txBody>
      </p:sp>
      <p:sp>
        <p:nvSpPr>
          <p:cNvPr id="10245" name="CasellaDiTesto 7"/>
          <p:cNvSpPr txBox="1">
            <a:spLocks noChangeArrowheads="1"/>
          </p:cNvSpPr>
          <p:nvPr/>
        </p:nvSpPr>
        <p:spPr bwMode="auto">
          <a:xfrm>
            <a:off x="285720" y="549275"/>
            <a:ext cx="8501121"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Massa limite</a:t>
            </a:r>
            <a:endParaRPr lang="it-IT" sz="36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3"/>
          <p:cNvSpPr txBox="1">
            <a:spLocks noChangeArrowheads="1"/>
          </p:cNvSpPr>
          <p:nvPr/>
        </p:nvSpPr>
        <p:spPr bwMode="auto">
          <a:xfrm>
            <a:off x="142844" y="1071546"/>
            <a:ext cx="8858312" cy="4555093"/>
          </a:xfrm>
          <a:prstGeom prst="rect">
            <a:avLst/>
          </a:prstGeom>
          <a:noFill/>
          <a:ln w="9525">
            <a:noFill/>
            <a:miter lim="800000"/>
            <a:headEnd/>
            <a:tailEnd/>
          </a:ln>
        </p:spPr>
        <p:txBody>
          <a:bodyPr wrap="square">
            <a:spAutoFit/>
          </a:bodyPr>
          <a:lstStyle/>
          <a:p>
            <a:pPr algn="ctr"/>
            <a:r>
              <a:rPr lang="it-IT" sz="1900" dirty="0" smtClean="0">
                <a:latin typeface="Arial Black" pitchFamily="34" charset="0"/>
              </a:rPr>
              <a:t>L’</a:t>
            </a:r>
            <a:r>
              <a:rPr lang="it-IT" sz="1900" dirty="0" smtClean="0">
                <a:solidFill>
                  <a:srgbClr val="FF0000"/>
                </a:solidFill>
                <a:latin typeface="Arial Black" pitchFamily="34" charset="0"/>
              </a:rPr>
              <a:t>art. 63 C.d.S.</a:t>
            </a:r>
            <a:r>
              <a:rPr lang="it-IT" sz="1900" dirty="0" smtClean="0">
                <a:latin typeface="Arial Black" pitchFamily="34" charset="0"/>
              </a:rPr>
              <a:t> afferma </a:t>
            </a:r>
            <a:r>
              <a:rPr lang="it-IT" sz="1900" i="1" dirty="0" smtClean="0">
                <a:latin typeface="Arial Black" pitchFamily="34" charset="0"/>
              </a:rPr>
              <a:t>“nessun veicolo può trainare o essere trainato da più di un veicolo”</a:t>
            </a:r>
            <a:r>
              <a:rPr lang="it-IT" sz="1900" dirty="0" smtClean="0">
                <a:latin typeface="Arial Black" pitchFamily="34" charset="0"/>
              </a:rPr>
              <a:t>. Tuttavia, si può tenere conto, salvo diverse disposizioni, di quanto segue:</a:t>
            </a:r>
          </a:p>
          <a:p>
            <a:pPr algn="ctr"/>
            <a:endParaRPr lang="it-IT" sz="800" dirty="0" smtClean="0">
              <a:latin typeface="Arial Black" pitchFamily="34" charset="0"/>
            </a:endParaRPr>
          </a:p>
          <a:p>
            <a:pPr marL="457200" indent="-457200" algn="ctr"/>
            <a:r>
              <a:rPr lang="it-IT" sz="1900" dirty="0" smtClean="0">
                <a:solidFill>
                  <a:srgbClr val="FF0000"/>
                </a:solidFill>
                <a:latin typeface="Arial Black" pitchFamily="34" charset="0"/>
              </a:rPr>
              <a:t>a)</a:t>
            </a:r>
            <a:r>
              <a:rPr lang="it-IT" sz="1900" dirty="0" smtClean="0">
                <a:latin typeface="Arial Black" pitchFamily="34" charset="0"/>
              </a:rPr>
              <a:t> è ammesso il traino di un veicolo che non sia rimorchio soltanto per avarie o per mancanza di organi essenziali; </a:t>
            </a:r>
          </a:p>
          <a:p>
            <a:pPr marL="457200" indent="-457200" algn="ctr">
              <a:buAutoNum type="alphaLcParenR"/>
            </a:pPr>
            <a:endParaRPr lang="it-IT" sz="800" dirty="0" smtClean="0">
              <a:latin typeface="Arial Black" pitchFamily="34" charset="0"/>
            </a:endParaRPr>
          </a:p>
          <a:p>
            <a:pPr algn="ctr"/>
            <a:r>
              <a:rPr lang="it-IT" sz="1900" dirty="0" smtClean="0">
                <a:solidFill>
                  <a:srgbClr val="FF0000"/>
                </a:solidFill>
                <a:latin typeface="Arial Black" pitchFamily="34" charset="0"/>
              </a:rPr>
              <a:t>b)</a:t>
            </a:r>
            <a:r>
              <a:rPr lang="it-IT" sz="1900" dirty="0" smtClean="0">
                <a:latin typeface="Arial Black" pitchFamily="34" charset="0"/>
              </a:rPr>
              <a:t> le trattrici agricole possono trainare su strada più macchine operatrici agricole solo se queste siano sprovviste di sistema di frenatura comandabile dalla trattrice e sempreché la lunghezza del convoglio non superi i 16,50 metri;</a:t>
            </a:r>
          </a:p>
          <a:p>
            <a:pPr algn="ctr"/>
            <a:r>
              <a:rPr lang="it-IT" sz="800" dirty="0" smtClean="0">
                <a:latin typeface="Arial Black" pitchFamily="34" charset="0"/>
              </a:rPr>
              <a:t> </a:t>
            </a:r>
          </a:p>
          <a:p>
            <a:pPr algn="ctr"/>
            <a:r>
              <a:rPr lang="it-IT" sz="1900" dirty="0" smtClean="0">
                <a:solidFill>
                  <a:srgbClr val="FF0000"/>
                </a:solidFill>
                <a:latin typeface="Arial Black" pitchFamily="34" charset="0"/>
              </a:rPr>
              <a:t>c)</a:t>
            </a:r>
            <a:r>
              <a:rPr lang="it-IT" sz="1900" dirty="0" smtClean="0">
                <a:latin typeface="Arial Black" pitchFamily="34" charset="0"/>
              </a:rPr>
              <a:t> gli accessori mobili non devono sporgere nelle oscillazioni al di fuori della sagoma limite e non devono strisciare sul terreno (gli strumenti trainati devono essere sollevati dal suolo); </a:t>
            </a:r>
          </a:p>
          <a:p>
            <a:pPr algn="ctr"/>
            <a:endParaRPr lang="it-IT" sz="800" dirty="0" smtClean="0">
              <a:latin typeface="Arial Black" pitchFamily="34" charset="0"/>
            </a:endParaRPr>
          </a:p>
          <a:p>
            <a:pPr algn="ctr"/>
            <a:r>
              <a:rPr lang="it-IT" sz="1900" dirty="0" smtClean="0">
                <a:solidFill>
                  <a:srgbClr val="FF0000"/>
                </a:solidFill>
                <a:latin typeface="Arial Black" pitchFamily="34" charset="0"/>
              </a:rPr>
              <a:t>d) </a:t>
            </a:r>
            <a:r>
              <a:rPr lang="it-IT" sz="1900" dirty="0" smtClean="0">
                <a:latin typeface="Arial Black" pitchFamily="34" charset="0"/>
              </a:rPr>
              <a:t>gli attacchi devono rispondere alle esigenze di sicurezza.</a:t>
            </a:r>
            <a:endParaRPr lang="it-IT" sz="1900" dirty="0">
              <a:latin typeface="Arial Black" pitchFamily="34" charset="0"/>
            </a:endParaRPr>
          </a:p>
        </p:txBody>
      </p:sp>
      <p:sp>
        <p:nvSpPr>
          <p:cNvPr id="11269" name="CasellaDiTesto 7"/>
          <p:cNvSpPr txBox="1">
            <a:spLocks noChangeArrowheads="1"/>
          </p:cNvSpPr>
          <p:nvPr/>
        </p:nvSpPr>
        <p:spPr bwMode="auto">
          <a:xfrm>
            <a:off x="285720" y="476250"/>
            <a:ext cx="8572559" cy="641350"/>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Traino </a:t>
            </a:r>
            <a:r>
              <a:rPr lang="it-IT" sz="3600" dirty="0" smtClean="0">
                <a:solidFill>
                  <a:schemeClr val="tx1">
                    <a:lumMod val="50000"/>
                    <a:lumOff val="50000"/>
                  </a:schemeClr>
                </a:solidFill>
                <a:latin typeface="Arial Black" pitchFamily="34" charset="0"/>
              </a:rPr>
              <a:t>veicoli</a:t>
            </a:r>
            <a:endParaRPr lang="it-IT" sz="36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3"/>
          <p:cNvSpPr txBox="1">
            <a:spLocks noChangeArrowheads="1"/>
          </p:cNvSpPr>
          <p:nvPr/>
        </p:nvSpPr>
        <p:spPr bwMode="auto">
          <a:xfrm>
            <a:off x="0" y="549275"/>
            <a:ext cx="9143999"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Destinazione ed uso dei veicoli</a:t>
            </a:r>
          </a:p>
        </p:txBody>
      </p:sp>
      <p:sp>
        <p:nvSpPr>
          <p:cNvPr id="12293" name="CasellaDiTesto 3"/>
          <p:cNvSpPr txBox="1">
            <a:spLocks noChangeArrowheads="1"/>
          </p:cNvSpPr>
          <p:nvPr/>
        </p:nvSpPr>
        <p:spPr bwMode="auto">
          <a:xfrm>
            <a:off x="285720" y="1214422"/>
            <a:ext cx="8572560" cy="4401205"/>
          </a:xfrm>
          <a:prstGeom prst="rect">
            <a:avLst/>
          </a:prstGeom>
          <a:noFill/>
          <a:ln w="9525">
            <a:noFill/>
            <a:miter lim="800000"/>
            <a:headEnd/>
            <a:tailEnd/>
          </a:ln>
        </p:spPr>
        <p:txBody>
          <a:bodyPr wrap="square">
            <a:spAutoFit/>
          </a:bodyPr>
          <a:lstStyle/>
          <a:p>
            <a:pPr algn="ctr"/>
            <a:r>
              <a:rPr lang="it-IT" sz="2400" dirty="0" smtClean="0">
                <a:solidFill>
                  <a:srgbClr val="FF0000"/>
                </a:solidFill>
                <a:latin typeface="Arial Black" pitchFamily="34" charset="0"/>
              </a:rPr>
              <a:t>L’art. 82 C.d.S.</a:t>
            </a:r>
            <a:r>
              <a:rPr lang="it-IT" sz="2400" dirty="0" smtClean="0">
                <a:latin typeface="Arial Black" pitchFamily="34" charset="0"/>
              </a:rPr>
              <a:t> definisce i concetti di </a:t>
            </a:r>
            <a:r>
              <a:rPr lang="it-IT" sz="2400" b="1" u="sng" dirty="0" smtClean="0">
                <a:solidFill>
                  <a:srgbClr val="00B050"/>
                </a:solidFill>
                <a:latin typeface="Arial Black" pitchFamily="34" charset="0"/>
              </a:rPr>
              <a:t>destinazione</a:t>
            </a:r>
            <a:r>
              <a:rPr lang="it-IT" sz="2400" dirty="0" smtClean="0">
                <a:latin typeface="Arial Black" pitchFamily="34" charset="0"/>
              </a:rPr>
              <a:t> ed </a:t>
            </a:r>
            <a:r>
              <a:rPr lang="it-IT" sz="2400" b="1" u="sng" dirty="0" smtClean="0">
                <a:solidFill>
                  <a:srgbClr val="0000CC"/>
                </a:solidFill>
                <a:latin typeface="Arial Black" pitchFamily="34" charset="0"/>
              </a:rPr>
              <a:t>uso</a:t>
            </a:r>
            <a:r>
              <a:rPr lang="it-IT" sz="2400" dirty="0" smtClean="0">
                <a:latin typeface="Arial Black" pitchFamily="34" charset="0"/>
              </a:rPr>
              <a:t> dei veicoli.</a:t>
            </a:r>
          </a:p>
          <a:p>
            <a:pPr algn="ctr"/>
            <a:endParaRPr lang="it-IT" sz="800" dirty="0" smtClean="0">
              <a:latin typeface="Arial Black" pitchFamily="34" charset="0"/>
            </a:endParaRPr>
          </a:p>
          <a:p>
            <a:pPr algn="ctr"/>
            <a:r>
              <a:rPr lang="it-IT" sz="2400" dirty="0" smtClean="0">
                <a:latin typeface="Arial Black" pitchFamily="34" charset="0"/>
              </a:rPr>
              <a:t>Per </a:t>
            </a:r>
            <a:r>
              <a:rPr lang="it-IT" sz="2400" b="1" u="sng" dirty="0" smtClean="0">
                <a:solidFill>
                  <a:srgbClr val="00B050"/>
                </a:solidFill>
                <a:latin typeface="Arial Black" pitchFamily="34" charset="0"/>
              </a:rPr>
              <a:t>destinazione del veicolo</a:t>
            </a:r>
            <a:r>
              <a:rPr lang="it-IT" sz="2400" dirty="0" smtClean="0">
                <a:latin typeface="Arial Black" pitchFamily="34" charset="0"/>
              </a:rPr>
              <a:t> si intende la sua utilizzazione in base alle caratteristiche tecniche.</a:t>
            </a:r>
          </a:p>
          <a:p>
            <a:pPr algn="ctr"/>
            <a:endParaRPr lang="it-IT" sz="800" dirty="0" smtClean="0">
              <a:latin typeface="Arial Black" pitchFamily="34" charset="0"/>
            </a:endParaRPr>
          </a:p>
          <a:p>
            <a:pPr algn="ctr"/>
            <a:r>
              <a:rPr lang="it-IT" sz="2400" dirty="0" smtClean="0">
                <a:latin typeface="Arial Black" pitchFamily="34" charset="0"/>
              </a:rPr>
              <a:t>Per </a:t>
            </a:r>
            <a:r>
              <a:rPr lang="it-IT" sz="2400" b="1" u="sng" dirty="0" smtClean="0">
                <a:solidFill>
                  <a:srgbClr val="0000CC"/>
                </a:solidFill>
                <a:latin typeface="Arial Black" pitchFamily="34" charset="0"/>
              </a:rPr>
              <a:t>uso del veicolo</a:t>
            </a:r>
            <a:r>
              <a:rPr lang="it-IT" sz="2400" dirty="0" smtClean="0">
                <a:latin typeface="Arial Black" pitchFamily="34" charset="0"/>
              </a:rPr>
              <a:t> si intende la sua utilizzazione economica. I veicoli possono essere adibiti ad </a:t>
            </a:r>
            <a:r>
              <a:rPr lang="it-IT" sz="2400" i="1" dirty="0" smtClean="0">
                <a:solidFill>
                  <a:srgbClr val="0000CC"/>
                </a:solidFill>
                <a:latin typeface="Arial Black" pitchFamily="34" charset="0"/>
              </a:rPr>
              <a:t>uso proprio</a:t>
            </a:r>
            <a:r>
              <a:rPr lang="it-IT" sz="2400" dirty="0" smtClean="0">
                <a:latin typeface="Arial Black" pitchFamily="34" charset="0"/>
              </a:rPr>
              <a:t> o ad </a:t>
            </a:r>
            <a:r>
              <a:rPr lang="it-IT" sz="2400" i="1" dirty="0" smtClean="0">
                <a:solidFill>
                  <a:srgbClr val="0000CC"/>
                </a:solidFill>
                <a:latin typeface="Arial Black" pitchFamily="34" charset="0"/>
              </a:rPr>
              <a:t>uso di terzi</a:t>
            </a:r>
            <a:r>
              <a:rPr lang="it-IT" sz="2400" dirty="0" smtClean="0">
                <a:latin typeface="Arial Black" pitchFamily="34" charset="0"/>
              </a:rPr>
              <a:t>.</a:t>
            </a:r>
          </a:p>
          <a:p>
            <a:pPr algn="ctr"/>
            <a:r>
              <a:rPr lang="it-IT" sz="2400" dirty="0" smtClean="0">
                <a:latin typeface="Arial Black" pitchFamily="34" charset="0"/>
              </a:rPr>
              <a:t>Si ha l’</a:t>
            </a:r>
            <a:r>
              <a:rPr lang="it-IT" sz="2400" i="1" dirty="0" smtClean="0">
                <a:solidFill>
                  <a:srgbClr val="0000CC"/>
                </a:solidFill>
                <a:latin typeface="Arial Black" pitchFamily="34" charset="0"/>
              </a:rPr>
              <a:t>uso di terzi</a:t>
            </a:r>
            <a:r>
              <a:rPr lang="it-IT" sz="2400" dirty="0" smtClean="0">
                <a:latin typeface="Arial Black" pitchFamily="34" charset="0"/>
              </a:rPr>
              <a:t> quando un veicolo è utilizzato, dietro corrispettivo in denaro, nell’interesse di persone diverse dall’intestatario della carta di circolazione.</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3"/>
          <p:cNvSpPr txBox="1">
            <a:spLocks noChangeArrowheads="1"/>
          </p:cNvSpPr>
          <p:nvPr/>
        </p:nvSpPr>
        <p:spPr bwMode="auto">
          <a:xfrm>
            <a:off x="0" y="549275"/>
            <a:ext cx="9143999"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Destinazione ed uso dei veicoli</a:t>
            </a:r>
          </a:p>
        </p:txBody>
      </p:sp>
      <p:sp>
        <p:nvSpPr>
          <p:cNvPr id="12293" name="CasellaDiTesto 3"/>
          <p:cNvSpPr txBox="1">
            <a:spLocks noChangeArrowheads="1"/>
          </p:cNvSpPr>
          <p:nvPr/>
        </p:nvSpPr>
        <p:spPr bwMode="auto">
          <a:xfrm>
            <a:off x="142844" y="1142984"/>
            <a:ext cx="8858312" cy="4708981"/>
          </a:xfrm>
          <a:prstGeom prst="rect">
            <a:avLst/>
          </a:prstGeom>
          <a:noFill/>
          <a:ln w="9525">
            <a:noFill/>
            <a:miter lim="800000"/>
            <a:headEnd/>
            <a:tailEnd/>
          </a:ln>
        </p:spPr>
        <p:txBody>
          <a:bodyPr wrap="square">
            <a:spAutoFit/>
          </a:bodyPr>
          <a:lstStyle/>
          <a:p>
            <a:pPr algn="ctr"/>
            <a:r>
              <a:rPr lang="it-IT" dirty="0" smtClean="0">
                <a:latin typeface="Arial Black" pitchFamily="34" charset="0"/>
              </a:rPr>
              <a:t>Gli autoveicoli, i motoveicoli ed i rimorchi possono essere destinati ai seguenti </a:t>
            </a:r>
            <a:r>
              <a:rPr lang="it-IT" dirty="0" smtClean="0">
                <a:solidFill>
                  <a:srgbClr val="0000CC"/>
                </a:solidFill>
                <a:latin typeface="Arial Black" pitchFamily="34" charset="0"/>
              </a:rPr>
              <a:t>usi</a:t>
            </a:r>
            <a:r>
              <a:rPr lang="it-IT" dirty="0" smtClean="0">
                <a:latin typeface="Arial Black" pitchFamily="34" charset="0"/>
              </a:rPr>
              <a:t>:</a:t>
            </a:r>
          </a:p>
          <a:p>
            <a:pPr algn="ctr"/>
            <a:r>
              <a:rPr lang="it-IT" u="sng" dirty="0" smtClean="0">
                <a:solidFill>
                  <a:srgbClr val="0000CC"/>
                </a:solidFill>
                <a:latin typeface="Arial Black" pitchFamily="34" charset="0"/>
              </a:rPr>
              <a:t>Uso privato</a:t>
            </a:r>
            <a:r>
              <a:rPr lang="it-IT" dirty="0" smtClean="0">
                <a:latin typeface="Arial Black" pitchFamily="34" charset="0"/>
              </a:rPr>
              <a:t> – a) per trasporto di persone; b) per trasporto di persone con autovetture o motocicli da locare senza conducente; c) per trasporto di persone con autoveicoli o motocarrozzette da noleggiare con conducente; d) per trasporto di cose; e) per trasporto non contemporaneo di persone e di cose; f) per trasporto promiscuo di persone e cose; g) per traino; h) per uso speciale o per trasporti specifici.</a:t>
            </a:r>
          </a:p>
          <a:p>
            <a:pPr algn="ctr"/>
            <a:r>
              <a:rPr lang="it-IT" u="sng" dirty="0" smtClean="0">
                <a:solidFill>
                  <a:srgbClr val="0000CC"/>
                </a:solidFill>
                <a:latin typeface="Arial Black" pitchFamily="34" charset="0"/>
              </a:rPr>
              <a:t>Uso pubblico</a:t>
            </a:r>
            <a:r>
              <a:rPr lang="it-IT" dirty="0" smtClean="0">
                <a:solidFill>
                  <a:srgbClr val="0000CC"/>
                </a:solidFill>
                <a:latin typeface="Arial Black" pitchFamily="34" charset="0"/>
              </a:rPr>
              <a:t> </a:t>
            </a:r>
            <a:r>
              <a:rPr lang="it-IT" dirty="0" smtClean="0">
                <a:latin typeface="Arial Black" pitchFamily="34" charset="0"/>
              </a:rPr>
              <a:t>– a) per trasporto di persone e di cose in servizio di piazza; b) per uso speciale o per trasporti specifici.</a:t>
            </a:r>
          </a:p>
          <a:p>
            <a:pPr algn="ctr"/>
            <a:endParaRPr lang="it-IT" sz="800" dirty="0" smtClean="0">
              <a:latin typeface="Arial Black" pitchFamily="34" charset="0"/>
            </a:endParaRPr>
          </a:p>
          <a:p>
            <a:pPr algn="ctr"/>
            <a:r>
              <a:rPr lang="it-IT" u="sng" dirty="0" smtClean="0">
                <a:latin typeface="Arial Black" pitchFamily="34" charset="0"/>
              </a:rPr>
              <a:t>L’uso del veicolo è specificato nella rispettiva carta di circolazione, mentre l’abilitazione all’uso è comprovata dalla patente di guida</a:t>
            </a:r>
            <a:r>
              <a:rPr lang="it-IT" dirty="0" smtClean="0">
                <a:latin typeface="Arial Black" pitchFamily="34" charset="0"/>
              </a:rPr>
              <a:t>.</a:t>
            </a:r>
          </a:p>
          <a:p>
            <a:pPr algn="ctr"/>
            <a:endParaRPr lang="it-IT" sz="800" dirty="0" smtClean="0">
              <a:latin typeface="Arial Black" pitchFamily="34" charset="0"/>
            </a:endParaRPr>
          </a:p>
          <a:p>
            <a:pPr algn="ctr"/>
            <a:r>
              <a:rPr lang="it-IT" sz="2000" u="sng" dirty="0" smtClean="0">
                <a:solidFill>
                  <a:srgbClr val="FF0000"/>
                </a:solidFill>
                <a:latin typeface="Arial Black" pitchFamily="34" charset="0"/>
              </a:rPr>
              <a:t>Non è consentito, in nessun caso, adibire ad uso pubblico un veicolo destinato ad uso privato</a:t>
            </a:r>
            <a:r>
              <a:rPr lang="it-IT" sz="2000" dirty="0" smtClean="0">
                <a:solidFill>
                  <a:srgbClr val="FF0000"/>
                </a:solidFill>
                <a:latin typeface="Arial Black" pitchFamily="34" charset="0"/>
              </a:rPr>
              <a:t>.</a:t>
            </a:r>
            <a:endParaRPr lang="it-IT" sz="2000" dirty="0">
              <a:solidFill>
                <a:srgbClr val="FF0000"/>
              </a:solidFill>
              <a:latin typeface="Arial Black" pitchFamily="34" charset="0"/>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3"/>
          <p:cNvSpPr txBox="1">
            <a:spLocks noChangeArrowheads="1"/>
          </p:cNvSpPr>
          <p:nvPr/>
        </p:nvSpPr>
        <p:spPr bwMode="auto">
          <a:xfrm>
            <a:off x="900113" y="1341438"/>
            <a:ext cx="7704137" cy="396875"/>
          </a:xfrm>
          <a:prstGeom prst="rect">
            <a:avLst/>
          </a:prstGeom>
          <a:noFill/>
          <a:ln w="9525">
            <a:noFill/>
            <a:miter lim="800000"/>
            <a:headEnd/>
            <a:tailEnd/>
          </a:ln>
        </p:spPr>
        <p:txBody>
          <a:bodyPr>
            <a:spAutoFit/>
          </a:bodyPr>
          <a:lstStyle/>
          <a:p>
            <a:pPr algn="ctr"/>
            <a:endParaRPr lang="it-IT" sz="2000" b="1">
              <a:solidFill>
                <a:srgbClr val="FF0000"/>
              </a:solidFill>
              <a:latin typeface="Arial Black" pitchFamily="34" charset="0"/>
            </a:endParaRPr>
          </a:p>
        </p:txBody>
      </p:sp>
      <p:sp>
        <p:nvSpPr>
          <p:cNvPr id="13317" name="CasellaDiTesto 7"/>
          <p:cNvSpPr txBox="1">
            <a:spLocks noChangeArrowheads="1"/>
          </p:cNvSpPr>
          <p:nvPr/>
        </p:nvSpPr>
        <p:spPr bwMode="auto">
          <a:xfrm>
            <a:off x="285720" y="476250"/>
            <a:ext cx="8501122"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Dispositivi di </a:t>
            </a:r>
            <a:r>
              <a:rPr lang="it-IT" sz="3600" dirty="0" smtClean="0">
                <a:solidFill>
                  <a:schemeClr val="tx1">
                    <a:lumMod val="50000"/>
                    <a:lumOff val="50000"/>
                  </a:schemeClr>
                </a:solidFill>
                <a:latin typeface="Arial Black" pitchFamily="34" charset="0"/>
              </a:rPr>
              <a:t>prescrizione</a:t>
            </a:r>
            <a:endParaRPr lang="it-IT" sz="3600" dirty="0">
              <a:solidFill>
                <a:schemeClr val="tx1">
                  <a:lumMod val="50000"/>
                  <a:lumOff val="50000"/>
                </a:schemeClr>
              </a:solidFill>
              <a:latin typeface="Arial Black" pitchFamily="34" charset="0"/>
            </a:endParaRPr>
          </a:p>
        </p:txBody>
      </p:sp>
      <p:sp>
        <p:nvSpPr>
          <p:cNvPr id="7" name="Rettangolo 6"/>
          <p:cNvSpPr/>
          <p:nvPr/>
        </p:nvSpPr>
        <p:spPr>
          <a:xfrm>
            <a:off x="214282" y="1214422"/>
            <a:ext cx="5500726" cy="4154984"/>
          </a:xfrm>
          <a:prstGeom prst="rect">
            <a:avLst/>
          </a:prstGeom>
        </p:spPr>
        <p:txBody>
          <a:bodyPr wrap="square">
            <a:spAutoFit/>
          </a:bodyPr>
          <a:lstStyle/>
          <a:p>
            <a:pPr algn="ctr"/>
            <a:r>
              <a:rPr lang="it-IT" sz="2400" dirty="0" smtClean="0">
                <a:latin typeface="Arial Black" pitchFamily="34" charset="0"/>
              </a:rPr>
              <a:t>Alcuni </a:t>
            </a:r>
            <a:r>
              <a:rPr lang="it-IT" sz="2400" b="1" dirty="0" smtClean="0">
                <a:solidFill>
                  <a:srgbClr val="FF0000"/>
                </a:solidFill>
                <a:latin typeface="Arial Black" pitchFamily="34" charset="0"/>
              </a:rPr>
              <a:t>dispositivi di prescrizione</a:t>
            </a:r>
            <a:r>
              <a:rPr lang="it-IT" sz="2400" dirty="0" smtClean="0">
                <a:latin typeface="Arial Black" pitchFamily="34" charset="0"/>
              </a:rPr>
              <a:t>, quali quelli di </a:t>
            </a:r>
            <a:r>
              <a:rPr lang="it-IT" sz="2400" u="sng" dirty="0" smtClean="0">
                <a:solidFill>
                  <a:srgbClr val="FF0000"/>
                </a:solidFill>
                <a:latin typeface="Arial Black" pitchFamily="34" charset="0"/>
              </a:rPr>
              <a:t>frenatura</a:t>
            </a:r>
            <a:r>
              <a:rPr lang="it-IT" sz="2400" dirty="0" smtClean="0">
                <a:latin typeface="Arial Black" pitchFamily="34" charset="0"/>
              </a:rPr>
              <a:t>, di </a:t>
            </a:r>
            <a:r>
              <a:rPr lang="it-IT" sz="2400" u="sng" dirty="0" smtClean="0">
                <a:solidFill>
                  <a:srgbClr val="FF0000"/>
                </a:solidFill>
                <a:latin typeface="Arial Black" pitchFamily="34" charset="0"/>
              </a:rPr>
              <a:t>segnalazione visiva</a:t>
            </a:r>
            <a:r>
              <a:rPr lang="it-IT" sz="2400" dirty="0" smtClean="0">
                <a:latin typeface="Arial Black" pitchFamily="34" charset="0"/>
              </a:rPr>
              <a:t>, </a:t>
            </a:r>
            <a:r>
              <a:rPr lang="it-IT" sz="2400" u="sng" dirty="0" smtClean="0">
                <a:solidFill>
                  <a:srgbClr val="FF0000"/>
                </a:solidFill>
                <a:latin typeface="Arial Black" pitchFamily="34" charset="0"/>
              </a:rPr>
              <a:t>acustica</a:t>
            </a:r>
            <a:r>
              <a:rPr lang="it-IT" sz="2400" dirty="0" smtClean="0">
                <a:latin typeface="Arial Black" pitchFamily="34" charset="0"/>
              </a:rPr>
              <a:t> e </a:t>
            </a:r>
            <a:r>
              <a:rPr lang="it-IT" sz="2400" u="sng" dirty="0" smtClean="0">
                <a:solidFill>
                  <a:srgbClr val="FF0000"/>
                </a:solidFill>
                <a:latin typeface="Arial Black" pitchFamily="34" charset="0"/>
              </a:rPr>
              <a:t>di illuminazione</a:t>
            </a:r>
            <a:r>
              <a:rPr lang="it-IT" sz="2400" dirty="0" smtClean="0">
                <a:latin typeface="Arial Black" pitchFamily="34" charset="0"/>
              </a:rPr>
              <a:t>, hanno influenza talvolta fondamentale nella genesi dei sinistri stradali e l’esame della loro </a:t>
            </a:r>
            <a:r>
              <a:rPr lang="it-IT" sz="2400" b="1" dirty="0" smtClean="0">
                <a:solidFill>
                  <a:srgbClr val="0000CC"/>
                </a:solidFill>
                <a:latin typeface="Arial Black" pitchFamily="34" charset="0"/>
              </a:rPr>
              <a:t>efficienza</a:t>
            </a:r>
            <a:r>
              <a:rPr lang="it-IT" sz="2400" dirty="0" smtClean="0">
                <a:latin typeface="Arial Black" pitchFamily="34" charset="0"/>
              </a:rPr>
              <a:t> e del loro </a:t>
            </a:r>
            <a:r>
              <a:rPr lang="it-IT" sz="2400" b="1" dirty="0" smtClean="0">
                <a:solidFill>
                  <a:srgbClr val="0000CC"/>
                </a:solidFill>
                <a:latin typeface="Arial Black" pitchFamily="34" charset="0"/>
              </a:rPr>
              <a:t>impiego</a:t>
            </a:r>
            <a:r>
              <a:rPr lang="it-IT" sz="2400" dirty="0" smtClean="0">
                <a:latin typeface="Arial Black" pitchFamily="34" charset="0"/>
              </a:rPr>
              <a:t> in ogni singolo caso è tra gli elementi cardini dell’inchiesta causale.</a:t>
            </a:r>
            <a:endParaRPr lang="it-IT" sz="2400" dirty="0">
              <a:latin typeface="Arial Black" pitchFamily="34" charset="0"/>
            </a:endParaRPr>
          </a:p>
        </p:txBody>
      </p:sp>
      <p:pic>
        <p:nvPicPr>
          <p:cNvPr id="17410" name="Picture 2" descr="http://www.digital-electronik.it/public/40416394_3d3a_12.jpg"/>
          <p:cNvPicPr>
            <a:picLocks noChangeAspect="1" noChangeArrowheads="1"/>
          </p:cNvPicPr>
          <p:nvPr/>
        </p:nvPicPr>
        <p:blipFill>
          <a:blip r:embed="rId2"/>
          <a:srcRect/>
          <a:stretch>
            <a:fillRect/>
          </a:stretch>
        </p:blipFill>
        <p:spPr bwMode="auto">
          <a:xfrm>
            <a:off x="5643570" y="1214422"/>
            <a:ext cx="3262302" cy="4000528"/>
          </a:xfrm>
          <a:prstGeom prst="rect">
            <a:avLst/>
          </a:prstGeom>
          <a:noFill/>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3"/>
          <p:cNvSpPr txBox="1">
            <a:spLocks noChangeArrowheads="1"/>
          </p:cNvSpPr>
          <p:nvPr/>
        </p:nvSpPr>
        <p:spPr bwMode="auto">
          <a:xfrm>
            <a:off x="900113" y="1341438"/>
            <a:ext cx="7704137" cy="396875"/>
          </a:xfrm>
          <a:prstGeom prst="rect">
            <a:avLst/>
          </a:prstGeom>
          <a:noFill/>
          <a:ln w="9525">
            <a:noFill/>
            <a:miter lim="800000"/>
            <a:headEnd/>
            <a:tailEnd/>
          </a:ln>
        </p:spPr>
        <p:txBody>
          <a:bodyPr>
            <a:spAutoFit/>
          </a:bodyPr>
          <a:lstStyle/>
          <a:p>
            <a:pPr algn="ctr"/>
            <a:endParaRPr lang="it-IT" sz="2000" b="1">
              <a:solidFill>
                <a:srgbClr val="FF0000"/>
              </a:solidFill>
              <a:latin typeface="Arial Black" pitchFamily="34" charset="0"/>
            </a:endParaRPr>
          </a:p>
        </p:txBody>
      </p:sp>
      <p:sp>
        <p:nvSpPr>
          <p:cNvPr id="13317" name="CasellaDiTesto 7"/>
          <p:cNvSpPr txBox="1">
            <a:spLocks noChangeArrowheads="1"/>
          </p:cNvSpPr>
          <p:nvPr/>
        </p:nvSpPr>
        <p:spPr bwMode="auto">
          <a:xfrm>
            <a:off x="971550" y="476250"/>
            <a:ext cx="7345363"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Dispositivi di </a:t>
            </a:r>
            <a:r>
              <a:rPr lang="it-IT" sz="3600" dirty="0" smtClean="0">
                <a:solidFill>
                  <a:schemeClr val="tx1">
                    <a:lumMod val="50000"/>
                    <a:lumOff val="50000"/>
                  </a:schemeClr>
                </a:solidFill>
                <a:latin typeface="Arial Black" pitchFamily="34" charset="0"/>
              </a:rPr>
              <a:t>frenatura</a:t>
            </a:r>
            <a:endParaRPr lang="it-IT" sz="3600" dirty="0">
              <a:solidFill>
                <a:schemeClr val="tx1">
                  <a:lumMod val="50000"/>
                  <a:lumOff val="50000"/>
                </a:schemeClr>
              </a:solidFill>
              <a:latin typeface="Arial Black" pitchFamily="34" charset="0"/>
            </a:endParaRPr>
          </a:p>
        </p:txBody>
      </p:sp>
      <p:sp>
        <p:nvSpPr>
          <p:cNvPr id="39937" name="Rectangle 1"/>
          <p:cNvSpPr>
            <a:spLocks noChangeArrowheads="1"/>
          </p:cNvSpPr>
          <p:nvPr/>
        </p:nvSpPr>
        <p:spPr bwMode="auto">
          <a:xfrm>
            <a:off x="0" y="1285860"/>
            <a:ext cx="9144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Ogni dispositivo di frenatura è costituito da </a:t>
            </a:r>
            <a:r>
              <a:rPr kumimoji="0" lang="it-IT" sz="2000" b="1"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3 parti essenziali</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1) </a:t>
            </a:r>
            <a:r>
              <a:rPr kumimoji="0" lang="it-IT" sz="2000" b="1"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il comando</a:t>
            </a:r>
            <a:r>
              <a:rPr kumimoji="0" lang="it-IT" sz="2000" b="1"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organo che viene azionato dal conduttore, con energia muscolare o altra forma di energia fornita da una sorgente controllata, o ad inerzia (rimorchi);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2) </a:t>
            </a:r>
            <a:r>
              <a:rPr kumimoji="0" lang="it-IT" sz="2000" b="1"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la trasmissione:</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il complesso degli organi compresi tra il comando ed il freno vero e proprio, collegati in sistema per il funzionamento (tipo meccanico, idraulico, pneumatico, elettrico, misto, ecc.);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3) </a:t>
            </a:r>
            <a:r>
              <a:rPr kumimoji="0" lang="it-IT" sz="2000" b="1" u="sng"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il freno:</a:t>
            </a:r>
            <a:r>
              <a:rPr kumimoji="0" lang="it-IT" sz="2000" b="1"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 </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organo nel quale sono presenti le forze che si oppongono al moto del veicolo, agenti per attrito di parti, per azione elettromagnetica, a motore, ecc. In genere il freno dei comuni autoveicoli è ad attrito, su fasce o su dischi.</a:t>
            </a:r>
            <a:endParaRPr kumimoji="0" lang="it-IT" sz="20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sellaDiTesto 3"/>
          <p:cNvSpPr txBox="1">
            <a:spLocks noChangeArrowheads="1"/>
          </p:cNvSpPr>
          <p:nvPr/>
        </p:nvSpPr>
        <p:spPr bwMode="auto">
          <a:xfrm>
            <a:off x="0" y="1196975"/>
            <a:ext cx="9144000" cy="2062103"/>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I </a:t>
            </a:r>
            <a:r>
              <a:rPr lang="it-IT" sz="2000" b="1" u="sng" dirty="0" smtClean="0">
                <a:solidFill>
                  <a:srgbClr val="0000CC"/>
                </a:solidFill>
                <a:latin typeface="Arial Black" pitchFamily="34" charset="0"/>
              </a:rPr>
              <a:t>dispositivi di frenatura</a:t>
            </a:r>
            <a:r>
              <a:rPr lang="it-IT" sz="2000" dirty="0" smtClean="0">
                <a:latin typeface="Arial Black" pitchFamily="34" charset="0"/>
              </a:rPr>
              <a:t> sono tre:</a:t>
            </a:r>
          </a:p>
          <a:p>
            <a:pPr algn="ctr"/>
            <a:r>
              <a:rPr lang="it-IT" sz="800" dirty="0" smtClean="0">
                <a:latin typeface="Arial Black" pitchFamily="34" charset="0"/>
              </a:rPr>
              <a:t> </a:t>
            </a:r>
          </a:p>
          <a:p>
            <a:pPr algn="ctr"/>
            <a:r>
              <a:rPr lang="it-IT" sz="2000" dirty="0" smtClean="0">
                <a:latin typeface="Arial Black" pitchFamily="34" charset="0"/>
              </a:rPr>
              <a:t>- </a:t>
            </a:r>
            <a:r>
              <a:rPr lang="it-IT" sz="2000" u="sng" dirty="0" smtClean="0">
                <a:solidFill>
                  <a:srgbClr val="0000CC"/>
                </a:solidFill>
                <a:latin typeface="Arial Black" pitchFamily="34" charset="0"/>
              </a:rPr>
              <a:t>Freno di servizio:</a:t>
            </a:r>
            <a:r>
              <a:rPr lang="it-IT" sz="2000" dirty="0" smtClean="0">
                <a:latin typeface="Arial Black" pitchFamily="34" charset="0"/>
              </a:rPr>
              <a:t> per regolare la corsa, agente direttamente od indirettamente sulle ruote; </a:t>
            </a:r>
          </a:p>
          <a:p>
            <a:pPr algn="ctr"/>
            <a:r>
              <a:rPr lang="it-IT" sz="2000" dirty="0" smtClean="0">
                <a:latin typeface="Arial Black" pitchFamily="34" charset="0"/>
              </a:rPr>
              <a:t>- </a:t>
            </a:r>
            <a:r>
              <a:rPr lang="it-IT" sz="2000" u="sng" dirty="0" smtClean="0">
                <a:solidFill>
                  <a:srgbClr val="0000CC"/>
                </a:solidFill>
                <a:latin typeface="Arial Black" pitchFamily="34" charset="0"/>
              </a:rPr>
              <a:t>Freno di soccorso:</a:t>
            </a:r>
            <a:r>
              <a:rPr lang="it-IT" sz="2000" dirty="0" smtClean="0">
                <a:latin typeface="Arial Black" pitchFamily="34" charset="0"/>
              </a:rPr>
              <a:t> da azionare in caso di mancato funzionamento del precedente, agente direttamente sulle ruote; </a:t>
            </a:r>
          </a:p>
          <a:p>
            <a:pPr algn="ctr"/>
            <a:r>
              <a:rPr lang="it-IT" sz="2000" dirty="0" smtClean="0">
                <a:latin typeface="Arial Black" pitchFamily="34" charset="0"/>
              </a:rPr>
              <a:t>- </a:t>
            </a:r>
            <a:r>
              <a:rPr lang="it-IT" sz="2000" u="sng" dirty="0" smtClean="0">
                <a:solidFill>
                  <a:srgbClr val="0000CC"/>
                </a:solidFill>
                <a:latin typeface="Arial Black" pitchFamily="34" charset="0"/>
              </a:rPr>
              <a:t>Freno di stazionamento:</a:t>
            </a:r>
            <a:r>
              <a:rPr lang="it-IT" sz="2000" dirty="0" smtClean="0">
                <a:latin typeface="Arial Black" pitchFamily="34" charset="0"/>
              </a:rPr>
              <a:t> per bloccare il veicolo in sosta.</a:t>
            </a:r>
            <a:endParaRPr lang="it-IT" sz="2000" dirty="0">
              <a:latin typeface="Arial Black" pitchFamily="34" charset="0"/>
            </a:endParaRPr>
          </a:p>
        </p:txBody>
      </p:sp>
      <p:sp>
        <p:nvSpPr>
          <p:cNvPr id="14341" name="CasellaDiTesto 7"/>
          <p:cNvSpPr txBox="1">
            <a:spLocks noChangeArrowheads="1"/>
          </p:cNvSpPr>
          <p:nvPr/>
        </p:nvSpPr>
        <p:spPr bwMode="auto">
          <a:xfrm>
            <a:off x="971550" y="476250"/>
            <a:ext cx="7345363" cy="641350"/>
          </a:xfrm>
          <a:prstGeom prst="rect">
            <a:avLst/>
          </a:prstGeom>
          <a:noFill/>
          <a:ln w="9525">
            <a:noFill/>
            <a:miter lim="800000"/>
            <a:headEnd/>
            <a:tailEnd/>
          </a:ln>
        </p:spPr>
        <p:txBody>
          <a:bodyPr>
            <a:spAutoFit/>
          </a:bodyPr>
          <a:lstStyle/>
          <a:p>
            <a:pPr algn="ctr"/>
            <a:r>
              <a:rPr lang="it-IT" sz="3600" dirty="0" smtClean="0">
                <a:solidFill>
                  <a:schemeClr val="tx1">
                    <a:lumMod val="50000"/>
                    <a:lumOff val="50000"/>
                  </a:schemeClr>
                </a:solidFill>
                <a:latin typeface="Arial Black" pitchFamily="34" charset="0"/>
              </a:rPr>
              <a:t>Dispositivi di </a:t>
            </a:r>
            <a:r>
              <a:rPr lang="it-IT" sz="3600" dirty="0">
                <a:solidFill>
                  <a:schemeClr val="tx1">
                    <a:lumMod val="50000"/>
                    <a:lumOff val="50000"/>
                  </a:schemeClr>
                </a:solidFill>
                <a:latin typeface="Arial Black" pitchFamily="34" charset="0"/>
              </a:rPr>
              <a:t>frenatura</a:t>
            </a:r>
          </a:p>
        </p:txBody>
      </p:sp>
      <p:pic>
        <p:nvPicPr>
          <p:cNvPr id="14342" name="Picture 9" descr="http://www.frigeriocarrozzeria.it/images/p007_1_00.png"/>
          <p:cNvPicPr>
            <a:picLocks noChangeAspect="1" noChangeArrowheads="1"/>
          </p:cNvPicPr>
          <p:nvPr/>
        </p:nvPicPr>
        <p:blipFill>
          <a:blip r:embed="rId2"/>
          <a:srcRect/>
          <a:stretch>
            <a:fillRect/>
          </a:stretch>
        </p:blipFill>
        <p:spPr bwMode="auto">
          <a:xfrm>
            <a:off x="2214546" y="3212976"/>
            <a:ext cx="5057432" cy="2690814"/>
          </a:xfrm>
          <a:prstGeom prst="rect">
            <a:avLst/>
          </a:prstGeom>
          <a:noFill/>
          <a:ln w="9525">
            <a:noFill/>
            <a:miter lim="800000"/>
            <a:headEnd/>
            <a:tailEnd/>
          </a:ln>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3"/>
          <p:cNvSpPr txBox="1">
            <a:spLocks noChangeArrowheads="1"/>
          </p:cNvSpPr>
          <p:nvPr/>
        </p:nvSpPr>
        <p:spPr bwMode="auto">
          <a:xfrm>
            <a:off x="285721" y="1196975"/>
            <a:ext cx="5143535" cy="4154984"/>
          </a:xfrm>
          <a:prstGeom prst="rect">
            <a:avLst/>
          </a:prstGeom>
          <a:noFill/>
          <a:ln w="9525">
            <a:noFill/>
            <a:miter lim="800000"/>
            <a:headEnd/>
            <a:tailEnd/>
          </a:ln>
        </p:spPr>
        <p:txBody>
          <a:bodyPr wrap="square">
            <a:spAutoFit/>
          </a:bodyPr>
          <a:lstStyle/>
          <a:p>
            <a:pPr algn="ctr"/>
            <a:r>
              <a:rPr lang="it-IT" sz="2400" u="sng" dirty="0" smtClean="0">
                <a:latin typeface="Arial Black" pitchFamily="34" charset="0"/>
              </a:rPr>
              <a:t>L’uso dei dispositivi di segnalazione visiva e di illuminazione dei veicoli è obbligatorio da mezz’ora dopo il tramonto del sole a mezz’ora prima del suo sorgere</a:t>
            </a:r>
            <a:r>
              <a:rPr lang="it-IT" sz="2400" dirty="0" smtClean="0">
                <a:latin typeface="Arial Black" pitchFamily="34" charset="0"/>
              </a:rPr>
              <a:t> ed, anche di giorno, </a:t>
            </a:r>
            <a:r>
              <a:rPr lang="it-IT" sz="2400" u="sng" dirty="0" smtClean="0">
                <a:latin typeface="Arial Black" pitchFamily="34" charset="0"/>
              </a:rPr>
              <a:t>nelle gallerie stradali</a:t>
            </a:r>
            <a:r>
              <a:rPr lang="it-IT" sz="2400" dirty="0" smtClean="0">
                <a:latin typeface="Arial Black" pitchFamily="34" charset="0"/>
              </a:rPr>
              <a:t>, </a:t>
            </a:r>
            <a:r>
              <a:rPr lang="it-IT" sz="2400" u="sng" dirty="0" smtClean="0">
                <a:latin typeface="Arial Black" pitchFamily="34" charset="0"/>
              </a:rPr>
              <a:t>in caso di nebbia</a:t>
            </a:r>
            <a:r>
              <a:rPr lang="it-IT" sz="2400" dirty="0" smtClean="0">
                <a:latin typeface="Arial Black" pitchFamily="34" charset="0"/>
              </a:rPr>
              <a:t>, </a:t>
            </a:r>
            <a:r>
              <a:rPr lang="it-IT" sz="2400" u="sng" dirty="0" smtClean="0">
                <a:latin typeface="Arial Black" pitchFamily="34" charset="0"/>
              </a:rPr>
              <a:t>di caduta di neve</a:t>
            </a:r>
            <a:r>
              <a:rPr lang="it-IT" sz="2400" dirty="0" smtClean="0">
                <a:latin typeface="Arial Black" pitchFamily="34" charset="0"/>
              </a:rPr>
              <a:t>, </a:t>
            </a:r>
            <a:r>
              <a:rPr lang="it-IT" sz="2400" u="sng" dirty="0" smtClean="0">
                <a:latin typeface="Arial Black" pitchFamily="34" charset="0"/>
              </a:rPr>
              <a:t>di forte pioggia</a:t>
            </a:r>
            <a:r>
              <a:rPr lang="it-IT" sz="2400" dirty="0" smtClean="0">
                <a:latin typeface="Arial Black" pitchFamily="34" charset="0"/>
              </a:rPr>
              <a:t> ed </a:t>
            </a:r>
            <a:r>
              <a:rPr lang="it-IT" sz="2400" u="sng" dirty="0" smtClean="0">
                <a:latin typeface="Arial Black" pitchFamily="34" charset="0"/>
              </a:rPr>
              <a:t>in ogni altro caso di scarsa visibilità</a:t>
            </a:r>
            <a:r>
              <a:rPr lang="it-IT" sz="2400" dirty="0" smtClean="0">
                <a:latin typeface="Arial Black" pitchFamily="34" charset="0"/>
              </a:rPr>
              <a:t>.</a:t>
            </a:r>
            <a:endParaRPr lang="it-IT" sz="2400" dirty="0">
              <a:latin typeface="Arial Black" pitchFamily="34" charset="0"/>
            </a:endParaRPr>
          </a:p>
        </p:txBody>
      </p:sp>
      <p:sp>
        <p:nvSpPr>
          <p:cNvPr id="15365" name="CasellaDiTesto 7"/>
          <p:cNvSpPr txBox="1">
            <a:spLocks noChangeArrowheads="1"/>
          </p:cNvSpPr>
          <p:nvPr/>
        </p:nvSpPr>
        <p:spPr bwMode="auto">
          <a:xfrm>
            <a:off x="214282" y="500042"/>
            <a:ext cx="8715436"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Dispositivi di segnalazione visiva</a:t>
            </a:r>
          </a:p>
        </p:txBody>
      </p:sp>
      <p:pic>
        <p:nvPicPr>
          <p:cNvPr id="7" name="Picture 2" descr="http://www.gilda.it/hns/personal/kontorotsui/varie/147/targa/targa-03.jpg"/>
          <p:cNvPicPr>
            <a:picLocks noChangeAspect="1" noChangeArrowheads="1"/>
          </p:cNvPicPr>
          <p:nvPr/>
        </p:nvPicPr>
        <p:blipFill>
          <a:blip r:embed="rId2" cstate="print"/>
          <a:srcRect/>
          <a:stretch>
            <a:fillRect/>
          </a:stretch>
        </p:blipFill>
        <p:spPr bwMode="auto">
          <a:xfrm>
            <a:off x="5572132" y="3143248"/>
            <a:ext cx="3071834" cy="2071702"/>
          </a:xfrm>
          <a:prstGeom prst="rect">
            <a:avLst/>
          </a:prstGeom>
          <a:noFill/>
        </p:spPr>
      </p:pic>
      <p:pic>
        <p:nvPicPr>
          <p:cNvPr id="8" name="Picture 4" descr="http://t3.gstatic.com/images?q=tbn:ANd9GcTLS1IMZWr1rBJpcDUk5XVBCV1jSuUyxi2tXDGkenH4w9K-O5M-&amp;t=1"/>
          <p:cNvPicPr>
            <a:picLocks noChangeAspect="1" noChangeArrowheads="1"/>
          </p:cNvPicPr>
          <p:nvPr/>
        </p:nvPicPr>
        <p:blipFill>
          <a:blip r:embed="rId3"/>
          <a:srcRect/>
          <a:stretch>
            <a:fillRect/>
          </a:stretch>
        </p:blipFill>
        <p:spPr bwMode="auto">
          <a:xfrm>
            <a:off x="5572132" y="1214422"/>
            <a:ext cx="3071834" cy="1785950"/>
          </a:xfrm>
          <a:prstGeom prst="rect">
            <a:avLst/>
          </a:prstGeom>
          <a:noFill/>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3"/>
          <p:cNvSpPr txBox="1">
            <a:spLocks noChangeArrowheads="1"/>
          </p:cNvSpPr>
          <p:nvPr/>
        </p:nvSpPr>
        <p:spPr bwMode="auto">
          <a:xfrm>
            <a:off x="500034" y="1196975"/>
            <a:ext cx="8143932" cy="4154984"/>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Per effetto del </a:t>
            </a:r>
            <a:r>
              <a:rPr lang="it-IT" sz="2400" dirty="0" smtClean="0">
                <a:solidFill>
                  <a:srgbClr val="FF0000"/>
                </a:solidFill>
                <a:latin typeface="Arial Black" pitchFamily="34" charset="0"/>
              </a:rPr>
              <a:t>D.L. n. 121/2002</a:t>
            </a:r>
            <a:r>
              <a:rPr lang="it-IT" sz="2400" dirty="0" smtClean="0">
                <a:latin typeface="Arial Black" pitchFamily="34" charset="0"/>
              </a:rPr>
              <a:t> convertito nella </a:t>
            </a:r>
            <a:r>
              <a:rPr lang="it-IT" sz="2400" b="1" u="sng" dirty="0" smtClean="0">
                <a:solidFill>
                  <a:srgbClr val="FF0000"/>
                </a:solidFill>
                <a:latin typeface="Arial Black" pitchFamily="34" charset="0"/>
              </a:rPr>
              <a:t>Legge n. 168/2002</a:t>
            </a:r>
            <a:r>
              <a:rPr lang="it-IT" sz="2400" dirty="0" smtClean="0">
                <a:latin typeface="Arial Black" pitchFamily="34" charset="0"/>
              </a:rPr>
              <a:t>, per i ciclomotori ed i motocicli, in qualsiasi condizione di marcia, è divenuto obbligatorio l’uso dei </a:t>
            </a:r>
            <a:r>
              <a:rPr lang="it-IT" sz="2400" u="sng" dirty="0" smtClean="0">
                <a:latin typeface="Arial Black" pitchFamily="34" charset="0"/>
              </a:rPr>
              <a:t>proiettori anabbaglianti</a:t>
            </a:r>
            <a:r>
              <a:rPr lang="it-IT" sz="2400" dirty="0" smtClean="0">
                <a:latin typeface="Arial Black" pitchFamily="34" charset="0"/>
              </a:rPr>
              <a:t> e delle </a:t>
            </a:r>
            <a:r>
              <a:rPr lang="it-IT" sz="2400" u="sng" dirty="0" smtClean="0">
                <a:latin typeface="Arial Black" pitchFamily="34" charset="0"/>
              </a:rPr>
              <a:t>luci di posizione</a:t>
            </a:r>
            <a:r>
              <a:rPr lang="it-IT" sz="2400" dirty="0" smtClean="0">
                <a:latin typeface="Arial Black" pitchFamily="34" charset="0"/>
              </a:rPr>
              <a:t>. Inoltre, la suddetta Legge dispone che, durante la marcia sulle autostrade e sulle strade extraurbane principali è obbligatorio per tutti i veicoli l’uso delle </a:t>
            </a:r>
            <a:r>
              <a:rPr lang="it-IT" sz="2400" u="sng" dirty="0" smtClean="0">
                <a:latin typeface="Arial Black" pitchFamily="34" charset="0"/>
              </a:rPr>
              <a:t>luci di posizione</a:t>
            </a:r>
            <a:r>
              <a:rPr lang="it-IT" sz="2400" dirty="0" smtClean="0">
                <a:latin typeface="Arial Black" pitchFamily="34" charset="0"/>
              </a:rPr>
              <a:t>, delle </a:t>
            </a:r>
            <a:r>
              <a:rPr lang="it-IT" sz="2400" u="sng" dirty="0" smtClean="0">
                <a:latin typeface="Arial Black" pitchFamily="34" charset="0"/>
              </a:rPr>
              <a:t>luci della targa</a:t>
            </a:r>
            <a:r>
              <a:rPr lang="it-IT" sz="2400" dirty="0" smtClean="0">
                <a:latin typeface="Arial Black" pitchFamily="34" charset="0"/>
              </a:rPr>
              <a:t>, dei </a:t>
            </a:r>
            <a:r>
              <a:rPr lang="it-IT" sz="2400" u="sng" dirty="0" smtClean="0">
                <a:latin typeface="Arial Black" pitchFamily="34" charset="0"/>
              </a:rPr>
              <a:t>proiettori anabbaglianti</a:t>
            </a:r>
            <a:r>
              <a:rPr lang="it-IT" sz="2400" dirty="0" smtClean="0">
                <a:latin typeface="Arial Black" pitchFamily="34" charset="0"/>
              </a:rPr>
              <a:t> e, se prescritte, delle </a:t>
            </a:r>
            <a:r>
              <a:rPr lang="it-IT" sz="2400" u="sng" dirty="0" smtClean="0">
                <a:latin typeface="Arial Black" pitchFamily="34" charset="0"/>
              </a:rPr>
              <a:t>luci di ingombro</a:t>
            </a:r>
            <a:r>
              <a:rPr lang="it-IT" sz="2400" dirty="0" smtClean="0">
                <a:latin typeface="Arial Black" pitchFamily="34" charset="0"/>
              </a:rPr>
              <a:t>.</a:t>
            </a:r>
            <a:endParaRPr lang="it-IT" sz="2400" dirty="0">
              <a:latin typeface="Arial Black" pitchFamily="34" charset="0"/>
            </a:endParaRPr>
          </a:p>
        </p:txBody>
      </p:sp>
      <p:sp>
        <p:nvSpPr>
          <p:cNvPr id="15365" name="CasellaDiTesto 7"/>
          <p:cNvSpPr txBox="1">
            <a:spLocks noChangeArrowheads="1"/>
          </p:cNvSpPr>
          <p:nvPr/>
        </p:nvSpPr>
        <p:spPr bwMode="auto">
          <a:xfrm>
            <a:off x="214282" y="500042"/>
            <a:ext cx="8715436"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Dispositivi di segnalazione visiva</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3"/>
          <p:cNvSpPr txBox="1">
            <a:spLocks noChangeArrowheads="1"/>
          </p:cNvSpPr>
          <p:nvPr/>
        </p:nvSpPr>
        <p:spPr bwMode="auto">
          <a:xfrm>
            <a:off x="214282" y="1196975"/>
            <a:ext cx="8643998" cy="4308872"/>
          </a:xfrm>
          <a:prstGeom prst="rect">
            <a:avLst/>
          </a:prstGeom>
          <a:noFill/>
          <a:ln w="9525">
            <a:noFill/>
            <a:miter lim="800000"/>
            <a:headEnd/>
            <a:tailEnd/>
          </a:ln>
        </p:spPr>
        <p:txBody>
          <a:bodyPr wrap="square">
            <a:spAutoFit/>
          </a:bodyPr>
          <a:lstStyle/>
          <a:p>
            <a:pPr algn="ctr"/>
            <a:r>
              <a:rPr lang="it-IT" sz="2200" dirty="0" smtClean="0">
                <a:latin typeface="Arial Black" pitchFamily="34" charset="0"/>
              </a:rPr>
              <a:t>I </a:t>
            </a:r>
            <a:r>
              <a:rPr lang="it-IT" sz="2200" u="sng" dirty="0" smtClean="0">
                <a:solidFill>
                  <a:srgbClr val="0000CC"/>
                </a:solidFill>
                <a:latin typeface="Arial Black" pitchFamily="34" charset="0"/>
              </a:rPr>
              <a:t>principali dispositivi di segnalazione visiva</a:t>
            </a:r>
            <a:r>
              <a:rPr lang="it-IT" sz="2200" dirty="0" smtClean="0">
                <a:latin typeface="Arial Black" pitchFamily="34" charset="0"/>
              </a:rPr>
              <a:t> sono quelli di seguito indicati, le caratteristiche sono precisate nel </a:t>
            </a:r>
            <a:r>
              <a:rPr lang="it-IT" sz="2200" b="1" u="sng" dirty="0" smtClean="0">
                <a:solidFill>
                  <a:srgbClr val="FF0000"/>
                </a:solidFill>
                <a:latin typeface="Arial Black" pitchFamily="34" charset="0"/>
              </a:rPr>
              <a:t>Nuovo Codice della Strada</a:t>
            </a:r>
            <a:r>
              <a:rPr lang="it-IT" sz="2200" dirty="0" smtClean="0">
                <a:latin typeface="Arial Black" pitchFamily="34" charset="0"/>
              </a:rPr>
              <a:t>:</a:t>
            </a:r>
          </a:p>
          <a:p>
            <a:pPr algn="ctr"/>
            <a:endParaRPr lang="it-IT" sz="1000" dirty="0" smtClean="0">
              <a:latin typeface="Arial Black" pitchFamily="34" charset="0"/>
            </a:endParaRPr>
          </a:p>
          <a:p>
            <a:pPr algn="ctr"/>
            <a:r>
              <a:rPr lang="it-IT" sz="2200" dirty="0" smtClean="0">
                <a:latin typeface="Arial Black" pitchFamily="34" charset="0"/>
              </a:rPr>
              <a:t>1) </a:t>
            </a:r>
            <a:r>
              <a:rPr lang="it-IT" sz="2200" u="sng" dirty="0" smtClean="0">
                <a:solidFill>
                  <a:srgbClr val="0000CC"/>
                </a:solidFill>
                <a:latin typeface="Arial Black" pitchFamily="34" charset="0"/>
              </a:rPr>
              <a:t>indicatori di direzione</a:t>
            </a:r>
            <a:r>
              <a:rPr lang="it-IT" sz="2200" dirty="0" smtClean="0">
                <a:latin typeface="Arial Black" pitchFamily="34" charset="0"/>
              </a:rPr>
              <a:t>; </a:t>
            </a:r>
          </a:p>
          <a:p>
            <a:pPr algn="ctr"/>
            <a:r>
              <a:rPr lang="it-IT" sz="2200" dirty="0" smtClean="0">
                <a:latin typeface="Arial Black" pitchFamily="34" charset="0"/>
              </a:rPr>
              <a:t>2) </a:t>
            </a:r>
            <a:r>
              <a:rPr lang="it-IT" sz="2200" u="sng" dirty="0" smtClean="0">
                <a:solidFill>
                  <a:srgbClr val="0000CC"/>
                </a:solidFill>
                <a:latin typeface="Arial Black" pitchFamily="34" charset="0"/>
              </a:rPr>
              <a:t>luci di arresto</a:t>
            </a:r>
            <a:r>
              <a:rPr lang="it-IT" sz="2200" dirty="0" smtClean="0">
                <a:latin typeface="Arial Black" pitchFamily="34" charset="0"/>
              </a:rPr>
              <a:t>;</a:t>
            </a:r>
          </a:p>
          <a:p>
            <a:pPr algn="ctr"/>
            <a:r>
              <a:rPr lang="it-IT" sz="2200" dirty="0" smtClean="0">
                <a:latin typeface="Arial Black" pitchFamily="34" charset="0"/>
              </a:rPr>
              <a:t>3) </a:t>
            </a:r>
            <a:r>
              <a:rPr lang="it-IT" sz="2200" u="sng" dirty="0" smtClean="0">
                <a:solidFill>
                  <a:srgbClr val="0000CC"/>
                </a:solidFill>
                <a:latin typeface="Arial Black" pitchFamily="34" charset="0"/>
              </a:rPr>
              <a:t>proiettori fendinebbia</a:t>
            </a:r>
            <a:r>
              <a:rPr lang="it-IT" sz="2200" dirty="0" smtClean="0">
                <a:latin typeface="Arial Black" pitchFamily="34" charset="0"/>
              </a:rPr>
              <a:t>; </a:t>
            </a:r>
          </a:p>
          <a:p>
            <a:pPr algn="ctr"/>
            <a:r>
              <a:rPr lang="it-IT" sz="2200" dirty="0" smtClean="0">
                <a:latin typeface="Arial Black" pitchFamily="34" charset="0"/>
              </a:rPr>
              <a:t>4) </a:t>
            </a:r>
            <a:r>
              <a:rPr lang="it-IT" sz="2200" u="sng" dirty="0" smtClean="0">
                <a:solidFill>
                  <a:srgbClr val="0000CC"/>
                </a:solidFill>
                <a:latin typeface="Arial Black" pitchFamily="34" charset="0"/>
              </a:rPr>
              <a:t>proiettori per la retromarcia</a:t>
            </a:r>
            <a:r>
              <a:rPr lang="it-IT" sz="2200" dirty="0" smtClean="0">
                <a:latin typeface="Arial Black" pitchFamily="34" charset="0"/>
              </a:rPr>
              <a:t>; </a:t>
            </a:r>
          </a:p>
          <a:p>
            <a:pPr algn="ctr"/>
            <a:r>
              <a:rPr lang="it-IT" sz="2200" dirty="0" smtClean="0">
                <a:latin typeface="Arial Black" pitchFamily="34" charset="0"/>
              </a:rPr>
              <a:t>5) </a:t>
            </a:r>
            <a:r>
              <a:rPr lang="it-IT" sz="2200" u="sng" dirty="0" smtClean="0">
                <a:solidFill>
                  <a:srgbClr val="0000CC"/>
                </a:solidFill>
                <a:latin typeface="Arial Black" pitchFamily="34" charset="0"/>
              </a:rPr>
              <a:t>catadiottri</a:t>
            </a:r>
            <a:r>
              <a:rPr lang="it-IT" sz="2200" dirty="0" smtClean="0">
                <a:latin typeface="Arial Black" pitchFamily="34" charset="0"/>
              </a:rPr>
              <a:t> o </a:t>
            </a:r>
            <a:r>
              <a:rPr lang="it-IT" sz="2200" u="sng" dirty="0" smtClean="0">
                <a:solidFill>
                  <a:srgbClr val="0000CC"/>
                </a:solidFill>
                <a:latin typeface="Arial Black" pitchFamily="34" charset="0"/>
              </a:rPr>
              <a:t>dispositivi a luce riflessa</a:t>
            </a:r>
            <a:r>
              <a:rPr lang="it-IT" sz="2200" dirty="0" smtClean="0">
                <a:latin typeface="Arial Black" pitchFamily="34" charset="0"/>
              </a:rPr>
              <a:t>;</a:t>
            </a:r>
          </a:p>
          <a:p>
            <a:pPr algn="ctr"/>
            <a:r>
              <a:rPr lang="it-IT" sz="2200" dirty="0" smtClean="0">
                <a:latin typeface="Arial Black" pitchFamily="34" charset="0"/>
              </a:rPr>
              <a:t>6) </a:t>
            </a:r>
            <a:r>
              <a:rPr lang="it-IT" sz="2200" u="sng" dirty="0" smtClean="0">
                <a:solidFill>
                  <a:srgbClr val="0000CC"/>
                </a:solidFill>
                <a:latin typeface="Arial Black" pitchFamily="34" charset="0"/>
              </a:rPr>
              <a:t>dispositivi supplementari</a:t>
            </a:r>
            <a:r>
              <a:rPr lang="it-IT" sz="2200" dirty="0" smtClean="0">
                <a:latin typeface="Arial Black" pitchFamily="34" charset="0"/>
              </a:rPr>
              <a:t>, utilizzati per Polizia, Carabinieri, Guardia di Finanza, Vigili del Fuoco, autoambulanze, in numero di 1 o 2 per veicolo, posti in alto ed emittenti luce lampeggiante. </a:t>
            </a:r>
            <a:endParaRPr lang="it-IT" sz="2200" dirty="0">
              <a:latin typeface="Arial Black" pitchFamily="34" charset="0"/>
            </a:endParaRPr>
          </a:p>
        </p:txBody>
      </p:sp>
      <p:sp>
        <p:nvSpPr>
          <p:cNvPr id="15365" name="CasellaDiTesto 7"/>
          <p:cNvSpPr txBox="1">
            <a:spLocks noChangeArrowheads="1"/>
          </p:cNvSpPr>
          <p:nvPr/>
        </p:nvSpPr>
        <p:spPr bwMode="auto">
          <a:xfrm>
            <a:off x="214282" y="500042"/>
            <a:ext cx="8715436"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Dispositivi di segnalazione visiva</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Immagine 6" descr="shutterstock_27695740.jpg"/>
          <p:cNvPicPr>
            <a:picLocks noChangeAspect="1" noChangeArrowheads="1"/>
          </p:cNvPicPr>
          <p:nvPr/>
        </p:nvPicPr>
        <p:blipFill>
          <a:blip r:embed="rId2" cstate="print"/>
          <a:srcRect/>
          <a:stretch>
            <a:fillRect/>
          </a:stretch>
        </p:blipFill>
        <p:spPr bwMode="auto">
          <a:xfrm>
            <a:off x="357188" y="692696"/>
            <a:ext cx="3559175" cy="4214812"/>
          </a:xfrm>
          <a:prstGeom prst="rect">
            <a:avLst/>
          </a:prstGeom>
          <a:noFill/>
          <a:ln w="9525">
            <a:noFill/>
            <a:miter lim="800000"/>
            <a:headEnd/>
            <a:tailEnd/>
          </a:ln>
        </p:spPr>
      </p:pic>
      <p:sp>
        <p:nvSpPr>
          <p:cNvPr id="11268" name="Rettangolo 7"/>
          <p:cNvSpPr>
            <a:spLocks noChangeArrowheads="1"/>
          </p:cNvSpPr>
          <p:nvPr/>
        </p:nvSpPr>
        <p:spPr bwMode="auto">
          <a:xfrm>
            <a:off x="1500188" y="1764258"/>
            <a:ext cx="1428750" cy="1928813"/>
          </a:xfrm>
          <a:prstGeom prst="rect">
            <a:avLst/>
          </a:prstGeom>
          <a:noFill/>
          <a:ln w="9525">
            <a:noFill/>
            <a:miter lim="800000"/>
            <a:headEnd/>
            <a:tailEnd/>
          </a:ln>
        </p:spPr>
        <p:txBody>
          <a:bodyPr>
            <a:spAutoFit/>
          </a:bodyPr>
          <a:lstStyle/>
          <a:p>
            <a:pPr algn="ctr"/>
            <a:r>
              <a:rPr lang="it-IT" sz="2400">
                <a:solidFill>
                  <a:srgbClr val="FF0000"/>
                </a:solidFill>
                <a:latin typeface="Brush Script MT" pitchFamily="66" charset="0"/>
                <a:ea typeface="MS PGothic" pitchFamily="34" charset="-128"/>
              </a:rPr>
              <a:t>Argomenti che verranno trattati in questa lezione:</a:t>
            </a:r>
          </a:p>
        </p:txBody>
      </p:sp>
      <p:sp>
        <p:nvSpPr>
          <p:cNvPr id="9" name="Text Box 7"/>
          <p:cNvSpPr txBox="1">
            <a:spLocks noChangeArrowheads="1"/>
          </p:cNvSpPr>
          <p:nvPr/>
        </p:nvSpPr>
        <p:spPr bwMode="auto">
          <a:xfrm>
            <a:off x="4071934" y="835550"/>
            <a:ext cx="4929222" cy="4093428"/>
          </a:xfrm>
          <a:prstGeom prst="rect">
            <a:avLst/>
          </a:prstGeom>
          <a:blipFill dpi="0" rotWithShape="1">
            <a:blip r:embed="rId3" cstate="print"/>
            <a:srcRect/>
            <a:stretch>
              <a:fillRect/>
            </a:stretch>
          </a:blipFill>
          <a:ln w="9525">
            <a:noFill/>
            <a:miter lim="800000"/>
            <a:headEnd/>
            <a:tailEnd/>
          </a:ln>
        </p:spPr>
        <p:txBody>
          <a:bodyPr wrap="square">
            <a:spAutoFit/>
          </a:bodyPr>
          <a:lstStyle/>
          <a:p>
            <a:pPr>
              <a:buClr>
                <a:srgbClr val="7E2D00"/>
              </a:buClr>
              <a:buFont typeface="Arial" charset="0"/>
              <a:buChar char="►"/>
              <a:defRPr/>
            </a:pPr>
            <a:r>
              <a:rPr lang="it-IT" sz="2000" b="1" dirty="0" smtClean="0">
                <a:solidFill>
                  <a:srgbClr val="FF0000"/>
                </a:solidFill>
                <a:latin typeface="+mn-lt"/>
              </a:rPr>
              <a:t>I veicoli:</a:t>
            </a:r>
            <a:endParaRPr lang="it-IT" sz="2000" b="1" dirty="0">
              <a:solidFill>
                <a:srgbClr val="FF0000"/>
              </a:solidFill>
              <a:latin typeface="+mn-lt"/>
            </a:endParaRPr>
          </a:p>
          <a:p>
            <a:pPr>
              <a:buClr>
                <a:srgbClr val="7E2D00"/>
              </a:buClr>
              <a:buFont typeface="Arial" charset="0"/>
              <a:buChar char="►"/>
              <a:defRPr/>
            </a:pPr>
            <a:r>
              <a:rPr lang="it-IT" sz="1600" dirty="0" smtClean="0">
                <a:latin typeface="+mn-lt"/>
              </a:rPr>
              <a:t>Definizione e classificazione;</a:t>
            </a:r>
          </a:p>
          <a:p>
            <a:pPr>
              <a:buClr>
                <a:srgbClr val="7E2D00"/>
              </a:buClr>
              <a:buFont typeface="Arial" charset="0"/>
              <a:buChar char="►"/>
              <a:defRPr/>
            </a:pPr>
            <a:r>
              <a:rPr lang="it-IT" sz="1600" dirty="0" smtClean="0">
                <a:latin typeface="+mn-lt"/>
              </a:rPr>
              <a:t>Sagoma limite;</a:t>
            </a:r>
          </a:p>
          <a:p>
            <a:pPr>
              <a:buClr>
                <a:srgbClr val="7E2D00"/>
              </a:buClr>
              <a:buFont typeface="Arial" charset="0"/>
              <a:buChar char="►"/>
              <a:defRPr/>
            </a:pPr>
            <a:r>
              <a:rPr lang="it-IT" sz="1600" dirty="0" smtClean="0">
                <a:latin typeface="+mn-lt"/>
              </a:rPr>
              <a:t>Massa limite;</a:t>
            </a:r>
          </a:p>
          <a:p>
            <a:pPr>
              <a:buClr>
                <a:srgbClr val="7E2D00"/>
              </a:buClr>
              <a:buFont typeface="Arial" charset="0"/>
              <a:buChar char="►"/>
              <a:defRPr/>
            </a:pPr>
            <a:r>
              <a:rPr lang="it-IT" sz="1600" dirty="0" smtClean="0">
                <a:latin typeface="+mn-lt"/>
              </a:rPr>
              <a:t>Traino veicoli;</a:t>
            </a:r>
          </a:p>
          <a:p>
            <a:pPr>
              <a:buClr>
                <a:srgbClr val="7E2D00"/>
              </a:buClr>
              <a:buFont typeface="Arial" charset="0"/>
              <a:buChar char="►"/>
              <a:defRPr/>
            </a:pPr>
            <a:r>
              <a:rPr lang="it-IT" sz="1600" dirty="0" smtClean="0">
                <a:latin typeface="+mn-lt"/>
              </a:rPr>
              <a:t>Destinazione ed uso dei veicoli;</a:t>
            </a:r>
          </a:p>
          <a:p>
            <a:pPr>
              <a:buClr>
                <a:srgbClr val="7E2D00"/>
              </a:buClr>
              <a:buFont typeface="Arial" charset="0"/>
              <a:buChar char="►"/>
              <a:defRPr/>
            </a:pPr>
            <a:r>
              <a:rPr lang="it-IT" sz="1600" dirty="0" smtClean="0">
                <a:latin typeface="+mn-lt"/>
              </a:rPr>
              <a:t>Dispositivi di prescrizione;</a:t>
            </a:r>
          </a:p>
          <a:p>
            <a:pPr>
              <a:buClr>
                <a:srgbClr val="7E2D00"/>
              </a:buClr>
              <a:buFont typeface="Arial" charset="0"/>
              <a:buChar char="►"/>
              <a:defRPr/>
            </a:pPr>
            <a:r>
              <a:rPr lang="it-IT" sz="1600" dirty="0" smtClean="0">
                <a:latin typeface="+mn-lt"/>
              </a:rPr>
              <a:t>Dispositivi di frenatura;</a:t>
            </a:r>
          </a:p>
          <a:p>
            <a:pPr>
              <a:buClr>
                <a:srgbClr val="7E2D00"/>
              </a:buClr>
              <a:buFont typeface="Arial" charset="0"/>
              <a:buChar char="►"/>
              <a:defRPr/>
            </a:pPr>
            <a:r>
              <a:rPr lang="it-IT" sz="1600" dirty="0" smtClean="0">
                <a:latin typeface="+mn-lt"/>
              </a:rPr>
              <a:t>Dispositivi di segnalazione visiva;</a:t>
            </a:r>
          </a:p>
          <a:p>
            <a:pPr>
              <a:buClr>
                <a:srgbClr val="7E2D00"/>
              </a:buClr>
              <a:buFont typeface="Arial" charset="0"/>
              <a:buChar char="►"/>
              <a:defRPr/>
            </a:pPr>
            <a:r>
              <a:rPr lang="it-IT" sz="1600" dirty="0" smtClean="0">
                <a:latin typeface="+mn-lt"/>
              </a:rPr>
              <a:t>Dispositivi di segnalazione acustica;</a:t>
            </a:r>
          </a:p>
          <a:p>
            <a:pPr>
              <a:buClr>
                <a:srgbClr val="7E2D00"/>
              </a:buClr>
              <a:buFont typeface="Arial" charset="0"/>
              <a:buChar char="►"/>
              <a:defRPr/>
            </a:pPr>
            <a:r>
              <a:rPr lang="it-IT" sz="1600" dirty="0" smtClean="0">
                <a:latin typeface="+mn-lt"/>
              </a:rPr>
              <a:t>Dispositivi di illuminazione;</a:t>
            </a:r>
          </a:p>
          <a:p>
            <a:pPr>
              <a:buClr>
                <a:srgbClr val="7E2D00"/>
              </a:buClr>
              <a:buFont typeface="Arial" charset="0"/>
              <a:buChar char="►"/>
              <a:defRPr/>
            </a:pPr>
            <a:r>
              <a:rPr lang="it-IT" sz="1600" dirty="0" smtClean="0">
                <a:latin typeface="+mn-lt"/>
              </a:rPr>
              <a:t>Altri dispositivi di prescrizione;</a:t>
            </a:r>
          </a:p>
          <a:p>
            <a:pPr>
              <a:buClr>
                <a:srgbClr val="7E2D00"/>
              </a:buClr>
              <a:buFont typeface="Arial" charset="0"/>
              <a:buChar char="►"/>
              <a:defRPr/>
            </a:pPr>
            <a:r>
              <a:rPr lang="it-IT" sz="1600" dirty="0" smtClean="0">
                <a:latin typeface="+mn-lt"/>
              </a:rPr>
              <a:t>Controllo tecnico dei veicoli;</a:t>
            </a:r>
          </a:p>
          <a:p>
            <a:pPr>
              <a:buClr>
                <a:srgbClr val="7E2D00"/>
              </a:buClr>
              <a:buFont typeface="Arial" charset="0"/>
              <a:buChar char="►"/>
              <a:defRPr/>
            </a:pPr>
            <a:r>
              <a:rPr lang="it-IT" sz="1600" dirty="0" smtClean="0">
                <a:latin typeface="+mn-lt"/>
              </a:rPr>
              <a:t>La responsabilità per lo scoppio dei pneumatici;</a:t>
            </a:r>
          </a:p>
          <a:p>
            <a:pPr>
              <a:buClr>
                <a:srgbClr val="7E2D00"/>
              </a:buClr>
              <a:buFont typeface="Arial" charset="0"/>
              <a:buChar char="►"/>
              <a:defRPr/>
            </a:pPr>
            <a:r>
              <a:rPr lang="it-IT" sz="1600" dirty="0" smtClean="0">
                <a:latin typeface="+mn-lt"/>
              </a:rPr>
              <a:t>Caratteristiche dei pneumatici;</a:t>
            </a:r>
          </a:p>
          <a:p>
            <a:pPr>
              <a:buClr>
                <a:srgbClr val="7E2D00"/>
              </a:buClr>
              <a:buFont typeface="Arial" charset="0"/>
              <a:buChar char="►"/>
              <a:defRPr/>
            </a:pPr>
            <a:r>
              <a:rPr lang="it-IT" sz="1600" dirty="0" smtClean="0">
                <a:latin typeface="+mn-lt"/>
              </a:rPr>
              <a:t>L’indagine per la ricerca della responsabilità.</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3"/>
          <p:cNvSpPr txBox="1">
            <a:spLocks noChangeArrowheads="1"/>
          </p:cNvSpPr>
          <p:nvPr/>
        </p:nvSpPr>
        <p:spPr bwMode="auto">
          <a:xfrm>
            <a:off x="214282" y="1242373"/>
            <a:ext cx="8715436"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Il </a:t>
            </a:r>
            <a:r>
              <a:rPr lang="it-IT" sz="2000" b="1" u="sng" dirty="0" smtClean="0">
                <a:solidFill>
                  <a:srgbClr val="FF0000"/>
                </a:solidFill>
                <a:latin typeface="Arial Black" pitchFamily="34" charset="0"/>
              </a:rPr>
              <a:t>Nuovo Codice della Strada</a:t>
            </a:r>
            <a:r>
              <a:rPr lang="it-IT" sz="2000" dirty="0" smtClean="0">
                <a:latin typeface="Arial Black" pitchFamily="34" charset="0"/>
              </a:rPr>
              <a:t> li prescrive per i velocipedi che devono essere muniti di </a:t>
            </a:r>
            <a:r>
              <a:rPr lang="it-IT" sz="2000" dirty="0" smtClean="0">
                <a:solidFill>
                  <a:srgbClr val="0000CC"/>
                </a:solidFill>
                <a:latin typeface="Arial Black" pitchFamily="34" charset="0"/>
              </a:rPr>
              <a:t>campanello</a:t>
            </a:r>
            <a:r>
              <a:rPr lang="it-IT" sz="2000" dirty="0" smtClean="0">
                <a:latin typeface="Arial Black" pitchFamily="34" charset="0"/>
              </a:rPr>
              <a:t> a meno che non siano impiegati in competizioni sportive, per gli autoveicoli, filoveicoli, motoveicoli e ciclomotori.</a:t>
            </a:r>
          </a:p>
          <a:p>
            <a:pPr algn="ctr"/>
            <a:r>
              <a:rPr lang="it-IT" sz="2000" dirty="0" smtClean="0">
                <a:latin typeface="Arial Black" pitchFamily="34" charset="0"/>
              </a:rPr>
              <a:t>Gli autoveicoli in servizio pubblico di linea hanno un </a:t>
            </a:r>
            <a:r>
              <a:rPr lang="it-IT" sz="2000" dirty="0" smtClean="0">
                <a:solidFill>
                  <a:srgbClr val="0000CC"/>
                </a:solidFill>
                <a:latin typeface="Arial Black" pitchFamily="34" charset="0"/>
              </a:rPr>
              <a:t>dispositivo a doppia tonalità alternata</a:t>
            </a:r>
            <a:r>
              <a:rPr lang="it-IT" sz="2000" dirty="0" smtClean="0">
                <a:latin typeface="Arial Black" pitchFamily="34" charset="0"/>
              </a:rPr>
              <a:t> (nota Fa e La) di durata uguale. Gli autoveicoli ed i motocicli adibiti a servizio di Polizia, antincendio e le autoambulanze hanno un dispositivo supplementare di allarme, da impiegare soltanto nei servizi urgenti d’istituto. Quando detto dispositivo è in azione (sirena) </a:t>
            </a:r>
            <a:r>
              <a:rPr lang="it-IT" sz="2000" u="sng" dirty="0" smtClean="0">
                <a:latin typeface="Arial Black" pitchFamily="34" charset="0"/>
              </a:rPr>
              <a:t>tutti i veicoli che si trovano sulla strada percorsa da tali mezzi o nelle adiacenze in prossimità degli sbocchi su di essa, hanno l’obbligo di fermarsi e di lasciare libero il passo</a:t>
            </a:r>
            <a:r>
              <a:rPr lang="it-IT" sz="2000" dirty="0" smtClean="0">
                <a:latin typeface="Arial Black" pitchFamily="34" charset="0"/>
              </a:rPr>
              <a:t>.</a:t>
            </a:r>
            <a:endParaRPr lang="it-IT" sz="2000" dirty="0">
              <a:latin typeface="Arial Black" pitchFamily="34" charset="0"/>
            </a:endParaRPr>
          </a:p>
        </p:txBody>
      </p:sp>
      <p:sp>
        <p:nvSpPr>
          <p:cNvPr id="16389" name="CasellaDiTesto 7"/>
          <p:cNvSpPr txBox="1">
            <a:spLocks noChangeArrowheads="1"/>
          </p:cNvSpPr>
          <p:nvPr/>
        </p:nvSpPr>
        <p:spPr bwMode="auto">
          <a:xfrm>
            <a:off x="-142908" y="500063"/>
            <a:ext cx="9429816"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Dispositivi di segnalazione acustica</a:t>
            </a:r>
            <a:endParaRPr lang="it-IT" sz="36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3"/>
          <p:cNvSpPr txBox="1">
            <a:spLocks noChangeArrowheads="1"/>
          </p:cNvSpPr>
          <p:nvPr/>
        </p:nvSpPr>
        <p:spPr bwMode="auto">
          <a:xfrm>
            <a:off x="214282" y="1242373"/>
            <a:ext cx="6143668" cy="4524315"/>
          </a:xfrm>
          <a:prstGeom prst="rect">
            <a:avLst/>
          </a:prstGeom>
          <a:noFill/>
          <a:ln w="9525">
            <a:noFill/>
            <a:miter lim="800000"/>
            <a:headEnd/>
            <a:tailEnd/>
          </a:ln>
        </p:spPr>
        <p:txBody>
          <a:bodyPr wrap="square">
            <a:spAutoFit/>
          </a:bodyPr>
          <a:lstStyle/>
          <a:p>
            <a:pPr algn="ctr"/>
            <a:r>
              <a:rPr lang="it-IT" sz="2400" u="sng" dirty="0" smtClean="0">
                <a:latin typeface="Arial Black" pitchFamily="34" charset="0"/>
              </a:rPr>
              <a:t>Gli autoveicoli, i motoveicoli ed i filoveicoli devono essere muniti di proiettori emittenti fasci di luce bianca</a:t>
            </a:r>
            <a:r>
              <a:rPr lang="it-IT" sz="2400" dirty="0" smtClean="0">
                <a:latin typeface="Arial Black" pitchFamily="34" charset="0"/>
              </a:rPr>
              <a:t>, idonei ad assicurare l’illuminazione a grande portata della strada, con eliminazione dell’abbagliamento in fase di incrocio tra veicoli.</a:t>
            </a:r>
          </a:p>
          <a:p>
            <a:pPr algn="ctr"/>
            <a:r>
              <a:rPr lang="it-IT" sz="2400" dirty="0" smtClean="0">
                <a:latin typeface="Arial Black" pitchFamily="34" charset="0"/>
              </a:rPr>
              <a:t>Un solo proiettore è consentito per i ciclomotori ed i motoveicoli, collocato sul piano di simmetria, anteriormente.</a:t>
            </a:r>
            <a:endParaRPr lang="it-IT" sz="2400" dirty="0">
              <a:latin typeface="Arial Black" pitchFamily="34" charset="0"/>
            </a:endParaRPr>
          </a:p>
        </p:txBody>
      </p:sp>
      <p:sp>
        <p:nvSpPr>
          <p:cNvPr id="16389" name="CasellaDiTesto 7"/>
          <p:cNvSpPr txBox="1">
            <a:spLocks noChangeArrowheads="1"/>
          </p:cNvSpPr>
          <p:nvPr/>
        </p:nvSpPr>
        <p:spPr bwMode="auto">
          <a:xfrm>
            <a:off x="0" y="500063"/>
            <a:ext cx="914400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Dispositivi di illuminazione</a:t>
            </a:r>
            <a:endParaRPr lang="it-IT" sz="3600" dirty="0">
              <a:solidFill>
                <a:schemeClr val="tx1">
                  <a:lumMod val="50000"/>
                  <a:lumOff val="50000"/>
                </a:schemeClr>
              </a:solidFill>
              <a:latin typeface="Arial Black" pitchFamily="34" charset="0"/>
            </a:endParaRPr>
          </a:p>
        </p:txBody>
      </p:sp>
      <p:pic>
        <p:nvPicPr>
          <p:cNvPr id="10242" name="Picture 2" descr="http://www.motocorse.com/racingnews/autoimg_2006/14743_Ecoincentivi_per_i_ciclomotori_chi_ci_guadagna.jpg"/>
          <p:cNvPicPr>
            <a:picLocks noChangeAspect="1" noChangeArrowheads="1"/>
          </p:cNvPicPr>
          <p:nvPr/>
        </p:nvPicPr>
        <p:blipFill>
          <a:blip r:embed="rId2"/>
          <a:srcRect/>
          <a:stretch>
            <a:fillRect/>
          </a:stretch>
        </p:blipFill>
        <p:spPr bwMode="auto">
          <a:xfrm>
            <a:off x="6357950" y="1357298"/>
            <a:ext cx="2651664" cy="4214842"/>
          </a:xfrm>
          <a:prstGeom prst="rect">
            <a:avLst/>
          </a:prstGeom>
          <a:noFill/>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3"/>
          <p:cNvSpPr txBox="1">
            <a:spLocks noChangeArrowheads="1"/>
          </p:cNvSpPr>
          <p:nvPr/>
        </p:nvSpPr>
        <p:spPr bwMode="auto">
          <a:xfrm>
            <a:off x="214282" y="1242373"/>
            <a:ext cx="8572560"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Il dispositivo di illuminazione con proiettori deve essere costituito da uno o più apparecchi che, mediante l’impiego di specchi o lenti, convogliano il flusso luminoso di una lampada prevalentemente in un angolo solido molto ristretto intorno ad una direzione determinata, emettendo a comando un fascio di luce per l’illuminazione di profondità o un fascio anabbagliante. Ogni apparecchio può essere incorporato mutualmente con la luce di posizione anteriore. Quando vi sono due proiettori essi devono avere identiche caratteristiche ed avere la </a:t>
            </a:r>
            <a:r>
              <a:rPr lang="it-IT" sz="2000" dirty="0" smtClean="0">
                <a:solidFill>
                  <a:srgbClr val="FF0000"/>
                </a:solidFill>
                <a:latin typeface="Arial Black" pitchFamily="34" charset="0"/>
              </a:rPr>
              <a:t>commutazione contemporanea dei fasci di luce</a:t>
            </a:r>
            <a:r>
              <a:rPr lang="it-IT" sz="2000" dirty="0" smtClean="0">
                <a:latin typeface="Arial Black" pitchFamily="34" charset="0"/>
              </a:rPr>
              <a:t>; devono, inoltre, avere circuiti di alimentazione con protezione (valvola) indipendente.</a:t>
            </a:r>
          </a:p>
          <a:p>
            <a:pPr algn="ctr"/>
            <a:r>
              <a:rPr lang="it-IT" sz="2000" b="1" u="sng" dirty="0" smtClean="0">
                <a:solidFill>
                  <a:srgbClr val="FF0000"/>
                </a:solidFill>
                <a:latin typeface="Arial Black" pitchFamily="34" charset="0"/>
              </a:rPr>
              <a:t>Dove vi siano due proiettori essi devono essere in posizione simmetrica</a:t>
            </a:r>
            <a:r>
              <a:rPr lang="it-IT" sz="2000" dirty="0" smtClean="0">
                <a:latin typeface="Arial Black" pitchFamily="34" charset="0"/>
              </a:rPr>
              <a:t>.</a:t>
            </a:r>
            <a:endParaRPr lang="it-IT" sz="2000" dirty="0">
              <a:latin typeface="Arial Black" pitchFamily="34" charset="0"/>
            </a:endParaRPr>
          </a:p>
        </p:txBody>
      </p:sp>
      <p:sp>
        <p:nvSpPr>
          <p:cNvPr id="16389" name="CasellaDiTesto 7"/>
          <p:cNvSpPr txBox="1">
            <a:spLocks noChangeArrowheads="1"/>
          </p:cNvSpPr>
          <p:nvPr/>
        </p:nvSpPr>
        <p:spPr bwMode="auto">
          <a:xfrm>
            <a:off x="0" y="500063"/>
            <a:ext cx="914400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Dispositivi di illuminazione</a:t>
            </a:r>
            <a:endParaRPr lang="it-IT" sz="36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3"/>
          <p:cNvSpPr txBox="1">
            <a:spLocks noChangeArrowheads="1"/>
          </p:cNvSpPr>
          <p:nvPr/>
        </p:nvSpPr>
        <p:spPr bwMode="auto">
          <a:xfrm>
            <a:off x="214282" y="1242373"/>
            <a:ext cx="8572560"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Hanno anche importanza </a:t>
            </a:r>
            <a:r>
              <a:rPr lang="it-IT" sz="2000" dirty="0" smtClean="0">
                <a:solidFill>
                  <a:srgbClr val="0000CC"/>
                </a:solidFill>
                <a:latin typeface="Arial Black" pitchFamily="34" charset="0"/>
              </a:rPr>
              <a:t>l’efficienza dei cerchioni delle ruote</a:t>
            </a:r>
            <a:r>
              <a:rPr lang="it-IT" sz="2000" dirty="0" smtClean="0">
                <a:latin typeface="Arial Black" pitchFamily="34" charset="0"/>
              </a:rPr>
              <a:t> dei veicoli a trazione animale </a:t>
            </a:r>
            <a:r>
              <a:rPr lang="it-IT" sz="2000" dirty="0" smtClean="0">
                <a:solidFill>
                  <a:srgbClr val="0000CC"/>
                </a:solidFill>
                <a:latin typeface="Arial Black" pitchFamily="34" charset="0"/>
              </a:rPr>
              <a:t>e dei pneumatici</a:t>
            </a:r>
            <a:r>
              <a:rPr lang="it-IT" sz="2000" dirty="0" smtClean="0">
                <a:latin typeface="Arial Black" pitchFamily="34" charset="0"/>
              </a:rPr>
              <a:t> prescritti per i velocipedi, gli autoveicoli, i filoveicoli, i motocicli ed i ciclomotori, i quali devono avere anche idonei </a:t>
            </a:r>
            <a:r>
              <a:rPr lang="it-IT" sz="2000" dirty="0" smtClean="0">
                <a:solidFill>
                  <a:srgbClr val="0000CC"/>
                </a:solidFill>
                <a:latin typeface="Arial Black" pitchFamily="34" charset="0"/>
              </a:rPr>
              <a:t>organi di sospensione elastica</a:t>
            </a:r>
            <a:r>
              <a:rPr lang="it-IT" sz="2000" dirty="0" smtClean="0">
                <a:latin typeface="Arial Black" pitchFamily="34" charset="0"/>
              </a:rPr>
              <a:t>.</a:t>
            </a:r>
          </a:p>
          <a:p>
            <a:pPr algn="ctr"/>
            <a:endParaRPr lang="it-IT" sz="2000" dirty="0" smtClean="0">
              <a:latin typeface="Arial Black" pitchFamily="34" charset="0"/>
            </a:endParaRPr>
          </a:p>
          <a:p>
            <a:pPr algn="ctr"/>
            <a:r>
              <a:rPr lang="it-IT" sz="2000" dirty="0" smtClean="0">
                <a:latin typeface="Arial Black" pitchFamily="34" charset="0"/>
              </a:rPr>
              <a:t>Inoltre, il </a:t>
            </a:r>
            <a:r>
              <a:rPr lang="it-IT" sz="2000" b="1" u="sng" dirty="0" smtClean="0">
                <a:solidFill>
                  <a:srgbClr val="FF0000"/>
                </a:solidFill>
                <a:latin typeface="Arial Black" pitchFamily="34" charset="0"/>
              </a:rPr>
              <a:t>Nuovo Codice della Strada</a:t>
            </a:r>
            <a:r>
              <a:rPr lang="it-IT" sz="2000" dirty="0" smtClean="0">
                <a:latin typeface="Arial Black" pitchFamily="34" charset="0"/>
              </a:rPr>
              <a:t> e la </a:t>
            </a:r>
            <a:r>
              <a:rPr lang="it-IT" sz="2000" b="1" u="sng" dirty="0" smtClean="0">
                <a:solidFill>
                  <a:srgbClr val="FF0000"/>
                </a:solidFill>
                <a:latin typeface="Arial Black" pitchFamily="34" charset="0"/>
              </a:rPr>
              <a:t>Legge 25/11/1975, n. 797</a:t>
            </a:r>
            <a:r>
              <a:rPr lang="it-IT" sz="2000" dirty="0" smtClean="0">
                <a:latin typeface="Arial Black" pitchFamily="34" charset="0"/>
              </a:rPr>
              <a:t> prescrivono sempre la dotazione di </a:t>
            </a:r>
            <a:r>
              <a:rPr lang="it-IT" sz="2000" dirty="0" smtClean="0">
                <a:solidFill>
                  <a:srgbClr val="0000CC"/>
                </a:solidFill>
                <a:latin typeface="Arial Black" pitchFamily="34" charset="0"/>
              </a:rPr>
              <a:t>2 dispositivi retrovisivi</a:t>
            </a:r>
            <a:r>
              <a:rPr lang="it-IT" sz="2000" dirty="0" smtClean="0">
                <a:latin typeface="Arial Black" pitchFamily="34" charset="0"/>
              </a:rPr>
              <a:t>, l’</a:t>
            </a:r>
            <a:r>
              <a:rPr lang="it-IT" sz="2000" dirty="0" smtClean="0">
                <a:solidFill>
                  <a:srgbClr val="0000CC"/>
                </a:solidFill>
                <a:latin typeface="Arial Black" pitchFamily="34" charset="0"/>
              </a:rPr>
              <a:t>obbligo di parabrezza di sostanza inalterabile, di perfetta trasparenza, non scheggiabile</a:t>
            </a:r>
            <a:r>
              <a:rPr lang="it-IT" sz="2000" dirty="0" smtClean="0">
                <a:latin typeface="Arial Black" pitchFamily="34" charset="0"/>
              </a:rPr>
              <a:t> (per tutti i veicoli che hanno cabina), nonché la dotazione di </a:t>
            </a:r>
            <a:r>
              <a:rPr lang="it-IT" sz="2000" dirty="0" smtClean="0">
                <a:solidFill>
                  <a:srgbClr val="0000CC"/>
                </a:solidFill>
                <a:latin typeface="Arial Black" pitchFamily="34" charset="0"/>
              </a:rPr>
              <a:t>dispositivo tergicristallo </a:t>
            </a:r>
            <a:r>
              <a:rPr lang="it-IT" sz="2000" dirty="0" smtClean="0">
                <a:latin typeface="Arial Black" pitchFamily="34" charset="0"/>
              </a:rPr>
              <a:t>e l’</a:t>
            </a:r>
            <a:r>
              <a:rPr lang="it-IT" sz="2000" dirty="0" smtClean="0">
                <a:solidFill>
                  <a:srgbClr val="0000CC"/>
                </a:solidFill>
                <a:latin typeface="Arial Black" pitchFamily="34" charset="0"/>
              </a:rPr>
              <a:t>equipaggiamento con cinture di sicurezza</a:t>
            </a:r>
            <a:r>
              <a:rPr lang="it-IT" sz="2000" dirty="0" smtClean="0">
                <a:latin typeface="Arial Black" pitchFamily="34" charset="0"/>
              </a:rPr>
              <a:t>, non soltanto per i posti anteriori, di tipo approvato dal Ministero dei Trasporti.</a:t>
            </a:r>
            <a:endParaRPr lang="it-IT" sz="2000" dirty="0">
              <a:latin typeface="Arial Black" pitchFamily="34" charset="0"/>
            </a:endParaRPr>
          </a:p>
        </p:txBody>
      </p:sp>
      <p:sp>
        <p:nvSpPr>
          <p:cNvPr id="16389" name="CasellaDiTesto 7"/>
          <p:cNvSpPr txBox="1">
            <a:spLocks noChangeArrowheads="1"/>
          </p:cNvSpPr>
          <p:nvPr/>
        </p:nvSpPr>
        <p:spPr bwMode="auto">
          <a:xfrm>
            <a:off x="0" y="500063"/>
            <a:ext cx="914400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Altri dispositivi di prescrizione</a:t>
            </a:r>
            <a:endParaRPr lang="it-IT" sz="36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sellaDiTesto 3"/>
          <p:cNvSpPr txBox="1">
            <a:spLocks noChangeArrowheads="1"/>
          </p:cNvSpPr>
          <p:nvPr/>
        </p:nvSpPr>
        <p:spPr bwMode="auto">
          <a:xfrm>
            <a:off x="142844" y="1071546"/>
            <a:ext cx="8858312" cy="4708981"/>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In ogni caso di incidente stradale, nel quale uno o più veicoli abbiano subito danni tali che possano sorgere dubbi sulle condizioni di sicurezza per la circolazione, gli organi di Polizia che ne siano venuti a conoscenza sono tenuti a darne notizia al competente ufficio della Motorizzazione Civile per la eventuale adozione del </a:t>
            </a:r>
            <a:r>
              <a:rPr lang="it-IT" sz="2000" b="1" u="sng" dirty="0" smtClean="0">
                <a:solidFill>
                  <a:srgbClr val="FF0000"/>
                </a:solidFill>
                <a:latin typeface="Arial Black" pitchFamily="34" charset="0"/>
              </a:rPr>
              <a:t>provvedimento di controllo tecnico</a:t>
            </a:r>
            <a:r>
              <a:rPr lang="it-IT" sz="2000" dirty="0" smtClean="0">
                <a:latin typeface="Arial Black" pitchFamily="34" charset="0"/>
              </a:rPr>
              <a:t>. </a:t>
            </a:r>
          </a:p>
          <a:p>
            <a:pPr algn="ctr"/>
            <a:endParaRPr lang="it-IT" sz="1200" dirty="0" smtClean="0">
              <a:latin typeface="Arial Black" pitchFamily="34" charset="0"/>
            </a:endParaRPr>
          </a:p>
          <a:p>
            <a:pPr algn="ctr"/>
            <a:r>
              <a:rPr lang="it-IT" sz="2000" dirty="0" smtClean="0">
                <a:latin typeface="Arial Black" pitchFamily="34" charset="0"/>
              </a:rPr>
              <a:t>Nel caso in cui il veicolo abbia riportato danni talmente gravi da indurre il legittimo dubbio sulla possibilità e l’opportunità di essere riparato, gli organi di Polizia provvedono al ritiro immediato delle targhe di immatricolazione, inoltrandole agli uffici della Motorizzazione Civile, ai fini del controllo tecnico. Dette targhe potranno essere restituite dove il veicolo riparato sia stato sottoposto con esito positivo a detto controllo.</a:t>
            </a:r>
            <a:endParaRPr lang="it-IT" sz="3200" b="1" dirty="0">
              <a:solidFill>
                <a:srgbClr val="FF0000"/>
              </a:solidFill>
              <a:latin typeface="Arial Black" pitchFamily="34" charset="0"/>
            </a:endParaRPr>
          </a:p>
        </p:txBody>
      </p:sp>
      <p:sp>
        <p:nvSpPr>
          <p:cNvPr id="17413" name="CasellaDiTesto 7"/>
          <p:cNvSpPr txBox="1">
            <a:spLocks noChangeArrowheads="1"/>
          </p:cNvSpPr>
          <p:nvPr/>
        </p:nvSpPr>
        <p:spPr bwMode="auto">
          <a:xfrm>
            <a:off x="357158" y="476250"/>
            <a:ext cx="8429684"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Controllo tecnico dei veicoli</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sellaDiTesto 3"/>
          <p:cNvSpPr txBox="1">
            <a:spLocks noChangeArrowheads="1"/>
          </p:cNvSpPr>
          <p:nvPr/>
        </p:nvSpPr>
        <p:spPr bwMode="auto">
          <a:xfrm>
            <a:off x="611188" y="2276475"/>
            <a:ext cx="7993062" cy="1077913"/>
          </a:xfrm>
          <a:prstGeom prst="rect">
            <a:avLst/>
          </a:prstGeom>
          <a:noFill/>
          <a:ln w="9525">
            <a:noFill/>
            <a:miter lim="800000"/>
            <a:headEnd/>
            <a:tailEnd/>
          </a:ln>
        </p:spPr>
        <p:txBody>
          <a:bodyPr>
            <a:spAutoFit/>
          </a:bodyPr>
          <a:lstStyle/>
          <a:p>
            <a:pPr algn="ctr"/>
            <a:r>
              <a:rPr lang="it-IT" sz="3200" b="1">
                <a:solidFill>
                  <a:srgbClr val="FF0000"/>
                </a:solidFill>
                <a:latin typeface="Arial Black" pitchFamily="34" charset="0"/>
              </a:rPr>
              <a:t> </a:t>
            </a:r>
          </a:p>
          <a:p>
            <a:pPr algn="ctr"/>
            <a:r>
              <a:rPr lang="it-IT" sz="3200" b="1">
                <a:solidFill>
                  <a:srgbClr val="FF0000"/>
                </a:solidFill>
                <a:latin typeface="Arial Black" pitchFamily="34" charset="0"/>
              </a:rPr>
              <a:t> </a:t>
            </a:r>
          </a:p>
        </p:txBody>
      </p:sp>
      <p:sp>
        <p:nvSpPr>
          <p:cNvPr id="19461" name="CasellaDiTesto 7"/>
          <p:cNvSpPr txBox="1">
            <a:spLocks noChangeArrowheads="1"/>
          </p:cNvSpPr>
          <p:nvPr/>
        </p:nvSpPr>
        <p:spPr bwMode="auto">
          <a:xfrm>
            <a:off x="0" y="260648"/>
            <a:ext cx="9144000" cy="646331"/>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Narrow" pitchFamily="34" charset="0"/>
              </a:rPr>
              <a:t>La </a:t>
            </a:r>
            <a:r>
              <a:rPr lang="it-IT" sz="3600" b="1" dirty="0" smtClean="0">
                <a:solidFill>
                  <a:schemeClr val="tx1">
                    <a:lumMod val="50000"/>
                    <a:lumOff val="50000"/>
                  </a:schemeClr>
                </a:solidFill>
                <a:latin typeface="Arial Narrow" pitchFamily="34" charset="0"/>
              </a:rPr>
              <a:t>responsabilità </a:t>
            </a:r>
            <a:r>
              <a:rPr lang="it-IT" sz="3600" b="1" dirty="0">
                <a:solidFill>
                  <a:schemeClr val="tx1">
                    <a:lumMod val="50000"/>
                    <a:lumOff val="50000"/>
                  </a:schemeClr>
                </a:solidFill>
                <a:latin typeface="Arial Narrow" pitchFamily="34" charset="0"/>
              </a:rPr>
              <a:t>per lo scoppio dei </a:t>
            </a:r>
            <a:r>
              <a:rPr lang="it-IT" sz="3600" b="1" dirty="0" smtClean="0">
                <a:solidFill>
                  <a:schemeClr val="tx1">
                    <a:lumMod val="50000"/>
                    <a:lumOff val="50000"/>
                  </a:schemeClr>
                </a:solidFill>
                <a:latin typeface="Arial Narrow" pitchFamily="34" charset="0"/>
              </a:rPr>
              <a:t>pneumatici</a:t>
            </a:r>
            <a:endParaRPr lang="it-IT" sz="3600" b="1" dirty="0">
              <a:solidFill>
                <a:schemeClr val="tx1">
                  <a:lumMod val="50000"/>
                  <a:lumOff val="50000"/>
                </a:schemeClr>
              </a:solidFill>
              <a:latin typeface="Arial Narrow" pitchFamily="34" charset="0"/>
            </a:endParaRPr>
          </a:p>
        </p:txBody>
      </p:sp>
      <p:sp>
        <p:nvSpPr>
          <p:cNvPr id="6145" name="Rectangle 1"/>
          <p:cNvSpPr>
            <a:spLocks noChangeArrowheads="1"/>
          </p:cNvSpPr>
          <p:nvPr/>
        </p:nvSpPr>
        <p:spPr bwMode="auto">
          <a:xfrm>
            <a:off x="3000364" y="1052736"/>
            <a:ext cx="600079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Per capire se possa o meno essere attribuita una </a:t>
            </a:r>
            <a:r>
              <a:rPr kumimoji="0" lang="it-IT" sz="24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colpa</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quando si verifica lo </a:t>
            </a:r>
            <a:r>
              <a:rPr kumimoji="0" lang="it-IT" sz="24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scoppio di un pneumatico</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bisogna ricondursi alle disposizioni legislative in materia. Esse sono di due ordini: quelle esplicite sulla </a:t>
            </a:r>
            <a:r>
              <a:rPr kumimoji="0" lang="it-IT" sz="2400" b="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responsabilità in caso di incidenti stradali</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e quelle </a:t>
            </a:r>
            <a:r>
              <a:rPr kumimoji="0" lang="it-IT" sz="2400" b="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prescrittive riguardanti le</a:t>
            </a:r>
            <a:r>
              <a:rPr kumimoji="0" lang="it-IT" sz="2400" b="0" u="sng" strike="noStrike" cap="none" normalizeH="0" dirty="0" smtClean="0">
                <a:ln>
                  <a:noFill/>
                </a:ln>
                <a:solidFill>
                  <a:schemeClr val="tx1"/>
                </a:solidFill>
                <a:effectLst/>
                <a:latin typeface="Arial Black" pitchFamily="34" charset="0"/>
                <a:ea typeface="Times New Roman" pitchFamily="18" charset="0"/>
                <a:cs typeface="Arial" pitchFamily="34" charset="0"/>
              </a:rPr>
              <a:t> caratteristiche </a:t>
            </a:r>
            <a:r>
              <a:rPr kumimoji="0" lang="it-IT" sz="2400" b="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pneumatici</a:t>
            </a:r>
            <a:r>
              <a:rPr kumimoji="0" lang="it-IT" sz="24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volute dal legislatore per conferire sicurezza alla circolazione.</a:t>
            </a:r>
            <a:endParaRPr kumimoji="0" lang="it-IT" sz="24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6146" name="Picture 2" descr="http://www.migliorblog.it/wp-content/uploads/2011/03/pneumatici.jpg"/>
          <p:cNvPicPr>
            <a:picLocks noChangeAspect="1" noChangeArrowheads="1"/>
          </p:cNvPicPr>
          <p:nvPr/>
        </p:nvPicPr>
        <p:blipFill>
          <a:blip r:embed="rId2" cstate="print"/>
          <a:srcRect/>
          <a:stretch>
            <a:fillRect/>
          </a:stretch>
        </p:blipFill>
        <p:spPr bwMode="auto">
          <a:xfrm>
            <a:off x="214283" y="1428736"/>
            <a:ext cx="2786081" cy="3857652"/>
          </a:xfrm>
          <a:prstGeom prst="rect">
            <a:avLst/>
          </a:prstGeom>
          <a:noFill/>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3"/>
          <p:cNvSpPr txBox="1">
            <a:spLocks noChangeArrowheads="1"/>
          </p:cNvSpPr>
          <p:nvPr/>
        </p:nvSpPr>
        <p:spPr bwMode="auto">
          <a:xfrm>
            <a:off x="357158" y="1412875"/>
            <a:ext cx="8501122" cy="4154984"/>
          </a:xfrm>
          <a:prstGeom prst="rect">
            <a:avLst/>
          </a:prstGeom>
          <a:noFill/>
          <a:ln w="9525">
            <a:noFill/>
            <a:miter lim="800000"/>
            <a:headEnd/>
            <a:tailEnd/>
          </a:ln>
        </p:spPr>
        <p:txBody>
          <a:bodyPr wrap="square">
            <a:spAutoFit/>
          </a:bodyPr>
          <a:lstStyle/>
          <a:p>
            <a:pPr algn="ctr"/>
            <a:r>
              <a:rPr lang="it-IT" sz="2200" dirty="0" smtClean="0">
                <a:latin typeface="Arial Black" pitchFamily="34" charset="0"/>
              </a:rPr>
              <a:t>Le prime disposizioni sono quelle dell’</a:t>
            </a:r>
            <a:r>
              <a:rPr lang="it-IT" sz="2200" dirty="0" smtClean="0">
                <a:solidFill>
                  <a:srgbClr val="FF0000"/>
                </a:solidFill>
                <a:latin typeface="Arial Black" pitchFamily="34" charset="0"/>
              </a:rPr>
              <a:t>art. 2054 C.C.</a:t>
            </a:r>
            <a:r>
              <a:rPr lang="it-IT" sz="2200" dirty="0" smtClean="0">
                <a:latin typeface="Arial Black" pitchFamily="34" charset="0"/>
              </a:rPr>
              <a:t>, per gli effetti civilistici, ed in particolare, il dispositivo dell’ultimo comma, il quale stabilisce che </a:t>
            </a:r>
            <a:r>
              <a:rPr lang="it-IT" sz="2200" i="1" dirty="0" smtClean="0">
                <a:latin typeface="Arial Black" pitchFamily="34" charset="0"/>
              </a:rPr>
              <a:t>“il proprietario del veicolo (o chi fa le sue veci) è responsabile dei danni derivati da vizi di costruzione o da difetto di manutenzione del veicolo”</a:t>
            </a:r>
            <a:r>
              <a:rPr lang="it-IT" sz="2200" dirty="0" smtClean="0">
                <a:latin typeface="Arial Black" pitchFamily="34" charset="0"/>
              </a:rPr>
              <a:t>, perciò non vi è dubbio che la suddetta persona è per legge civilmente responsabile di eventi dannosi che possono derivare dallo scoppio di pneumatici, qualunque ne sia la causa, quando via sia stato un qualsiasi difetto di costruzione oppure per cause dovute all’impiego. </a:t>
            </a:r>
            <a:endParaRPr lang="it-IT" sz="2200" b="1" dirty="0">
              <a:solidFill>
                <a:srgbClr val="FF0000"/>
              </a:solidFill>
              <a:latin typeface="Arial Black" pitchFamily="34" charset="0"/>
            </a:endParaRPr>
          </a:p>
        </p:txBody>
      </p:sp>
      <p:sp>
        <p:nvSpPr>
          <p:cNvPr id="7" name="Rettangolo 6"/>
          <p:cNvSpPr/>
          <p:nvPr/>
        </p:nvSpPr>
        <p:spPr>
          <a:xfrm>
            <a:off x="214282" y="500042"/>
            <a:ext cx="8715436" cy="646331"/>
          </a:xfrm>
          <a:prstGeom prst="rect">
            <a:avLst/>
          </a:prstGeom>
        </p:spPr>
        <p:txBody>
          <a:bodyPr wrap="square">
            <a:spAutoFit/>
          </a:bodyPr>
          <a:lstStyle/>
          <a:p>
            <a:pPr algn="ctr"/>
            <a:r>
              <a:rPr lang="it-IT" sz="3600" b="1" dirty="0" smtClean="0">
                <a:solidFill>
                  <a:schemeClr val="tx1">
                    <a:lumMod val="50000"/>
                    <a:lumOff val="50000"/>
                  </a:schemeClr>
                </a:solidFill>
                <a:latin typeface="Arial Narrow" pitchFamily="34" charset="0"/>
              </a:rPr>
              <a:t>La responsabilità per lo scoppio dei pneumatici</a:t>
            </a:r>
            <a:endParaRPr lang="it-IT" sz="3600" b="1" dirty="0">
              <a:solidFill>
                <a:schemeClr val="tx1">
                  <a:lumMod val="50000"/>
                  <a:lumOff val="50000"/>
                </a:schemeClr>
              </a:solidFill>
              <a:latin typeface="Arial Narrow"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3"/>
          <p:cNvSpPr txBox="1">
            <a:spLocks noChangeArrowheads="1"/>
          </p:cNvSpPr>
          <p:nvPr/>
        </p:nvSpPr>
        <p:spPr bwMode="auto">
          <a:xfrm>
            <a:off x="357158" y="1412875"/>
            <a:ext cx="8501122" cy="3816429"/>
          </a:xfrm>
          <a:prstGeom prst="rect">
            <a:avLst/>
          </a:prstGeom>
          <a:noFill/>
          <a:ln w="9525">
            <a:noFill/>
            <a:miter lim="800000"/>
            <a:headEnd/>
            <a:tailEnd/>
          </a:ln>
        </p:spPr>
        <p:txBody>
          <a:bodyPr wrap="square">
            <a:spAutoFit/>
          </a:bodyPr>
          <a:lstStyle/>
          <a:p>
            <a:pPr algn="ctr"/>
            <a:r>
              <a:rPr lang="it-IT" sz="2200" dirty="0" smtClean="0">
                <a:latin typeface="Arial Black" pitchFamily="34" charset="0"/>
              </a:rPr>
              <a:t>Se il </a:t>
            </a:r>
            <a:r>
              <a:rPr lang="it-IT" sz="2200" i="1" dirty="0" smtClean="0">
                <a:latin typeface="Arial Black" pitchFamily="34" charset="0"/>
              </a:rPr>
              <a:t>“fatto dannoso”</a:t>
            </a:r>
            <a:r>
              <a:rPr lang="it-IT" sz="2200" dirty="0" smtClean="0">
                <a:latin typeface="Arial Black" pitchFamily="34" charset="0"/>
              </a:rPr>
              <a:t> è imputabile a più persone, </a:t>
            </a:r>
            <a:r>
              <a:rPr lang="it-IT" sz="2200" u="sng" dirty="0" smtClean="0">
                <a:latin typeface="Arial Black" pitchFamily="34" charset="0"/>
              </a:rPr>
              <a:t>tutte sono obbligate in solido al risarcimento del danno</a:t>
            </a:r>
            <a:r>
              <a:rPr lang="it-IT" sz="2200" dirty="0" smtClean="0">
                <a:latin typeface="Arial Black" pitchFamily="34" charset="0"/>
              </a:rPr>
              <a:t>. Colui che ha risarcito il danno ha azione di regresso contro ciascuno degli altri nella misura determinata dalla gravità della rispettiva colpa e dall’entità delle conseguenze che ne sono derivate, in base al dispositivo dell’</a:t>
            </a:r>
            <a:r>
              <a:rPr lang="it-IT" sz="2200" dirty="0" smtClean="0">
                <a:solidFill>
                  <a:srgbClr val="FF0000"/>
                </a:solidFill>
                <a:latin typeface="Arial Black" pitchFamily="34" charset="0"/>
              </a:rPr>
              <a:t>art. 2055 C.C.</a:t>
            </a:r>
            <a:r>
              <a:rPr lang="it-IT" sz="2200" dirty="0" smtClean="0">
                <a:latin typeface="Arial Black" pitchFamily="34" charset="0"/>
              </a:rPr>
              <a:t>, nel dubbio, le singole colpe si presumono uguali.</a:t>
            </a:r>
          </a:p>
          <a:p>
            <a:pPr algn="ctr"/>
            <a:r>
              <a:rPr lang="it-IT" sz="2200" u="sng" dirty="0" smtClean="0">
                <a:solidFill>
                  <a:srgbClr val="FF0000"/>
                </a:solidFill>
                <a:latin typeface="Arial Black" pitchFamily="34" charset="0"/>
              </a:rPr>
              <a:t>Ciò significa che coloro i quali possono provare di non essere responsabili hanno il diritto di rivalersi nei confronti di coloro che invece risultano tali</a:t>
            </a:r>
            <a:r>
              <a:rPr lang="it-IT" sz="2200" dirty="0" smtClean="0">
                <a:latin typeface="Arial Black" pitchFamily="34" charset="0"/>
              </a:rPr>
              <a:t>.</a:t>
            </a:r>
            <a:endParaRPr lang="it-IT" sz="2200" dirty="0">
              <a:latin typeface="Arial Black" pitchFamily="34" charset="0"/>
            </a:endParaRPr>
          </a:p>
        </p:txBody>
      </p:sp>
      <p:sp>
        <p:nvSpPr>
          <p:cNvPr id="7" name="Rettangolo 6"/>
          <p:cNvSpPr/>
          <p:nvPr/>
        </p:nvSpPr>
        <p:spPr>
          <a:xfrm>
            <a:off x="214282" y="500042"/>
            <a:ext cx="8715436" cy="646331"/>
          </a:xfrm>
          <a:prstGeom prst="rect">
            <a:avLst/>
          </a:prstGeom>
        </p:spPr>
        <p:txBody>
          <a:bodyPr wrap="square">
            <a:spAutoFit/>
          </a:bodyPr>
          <a:lstStyle/>
          <a:p>
            <a:pPr algn="ctr"/>
            <a:r>
              <a:rPr lang="it-IT" sz="3600" b="1" dirty="0" smtClean="0">
                <a:solidFill>
                  <a:schemeClr val="tx1">
                    <a:lumMod val="50000"/>
                    <a:lumOff val="50000"/>
                  </a:schemeClr>
                </a:solidFill>
                <a:latin typeface="Arial Narrow" pitchFamily="34" charset="0"/>
              </a:rPr>
              <a:t>La responsabilità per lo scoppio dei pneumatici</a:t>
            </a:r>
            <a:endParaRPr lang="it-IT" sz="3600" b="1" dirty="0">
              <a:solidFill>
                <a:schemeClr val="tx1">
                  <a:lumMod val="50000"/>
                  <a:lumOff val="50000"/>
                </a:schemeClr>
              </a:solidFill>
              <a:latin typeface="Arial Narrow"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3"/>
          <p:cNvSpPr txBox="1">
            <a:spLocks noChangeArrowheads="1"/>
          </p:cNvSpPr>
          <p:nvPr/>
        </p:nvSpPr>
        <p:spPr bwMode="auto">
          <a:xfrm>
            <a:off x="0" y="1214422"/>
            <a:ext cx="9144000" cy="4801314"/>
          </a:xfrm>
          <a:prstGeom prst="rect">
            <a:avLst/>
          </a:prstGeom>
          <a:noFill/>
          <a:ln w="9525">
            <a:noFill/>
            <a:miter lim="800000"/>
            <a:headEnd/>
            <a:tailEnd/>
          </a:ln>
        </p:spPr>
        <p:txBody>
          <a:bodyPr wrap="square">
            <a:spAutoFit/>
          </a:bodyPr>
          <a:lstStyle/>
          <a:p>
            <a:pPr algn="ctr"/>
            <a:r>
              <a:rPr lang="it-IT" dirty="0" smtClean="0">
                <a:latin typeface="Arial Black" pitchFamily="34" charset="0"/>
              </a:rPr>
              <a:t>Le caratteristiche che devono avere i pneumatici derivano da disposizioni legislative varie. Tra di esse figurano le </a:t>
            </a:r>
            <a:r>
              <a:rPr lang="it-IT" u="sng" dirty="0" smtClean="0">
                <a:solidFill>
                  <a:srgbClr val="0000CC"/>
                </a:solidFill>
                <a:latin typeface="Arial Black" pitchFamily="34" charset="0"/>
              </a:rPr>
              <a:t>seguenti norme</a:t>
            </a:r>
            <a:r>
              <a:rPr lang="it-IT" dirty="0" smtClean="0">
                <a:latin typeface="Arial Black" pitchFamily="34" charset="0"/>
              </a:rPr>
              <a:t>:</a:t>
            </a:r>
          </a:p>
          <a:p>
            <a:pPr algn="ctr"/>
            <a:r>
              <a:rPr lang="it-IT" dirty="0" smtClean="0">
                <a:latin typeface="Arial Black" pitchFamily="34" charset="0"/>
              </a:rPr>
              <a:t>- le ruote degli autoveicoli, dei motoveicoli, dei ciclomotori, dei filoveicoli e dei rimorchi debbono essere munite di pneumatici o sistemi equivalenti, del tipo </a:t>
            </a:r>
            <a:r>
              <a:rPr lang="it-IT" u="sng" dirty="0" smtClean="0">
                <a:solidFill>
                  <a:srgbClr val="0000CC"/>
                </a:solidFill>
                <a:latin typeface="Arial Black" pitchFamily="34" charset="0"/>
              </a:rPr>
              <a:t>approvato dal Ministero dei Trasporti</a:t>
            </a:r>
            <a:r>
              <a:rPr lang="it-IT" dirty="0" smtClean="0">
                <a:latin typeface="Arial Black" pitchFamily="34" charset="0"/>
              </a:rPr>
              <a:t>;</a:t>
            </a:r>
          </a:p>
          <a:p>
            <a:pPr algn="ctr"/>
            <a:r>
              <a:rPr lang="it-IT" dirty="0" smtClean="0">
                <a:latin typeface="Arial Black" pitchFamily="34" charset="0"/>
              </a:rPr>
              <a:t>- sia le ruote che i pneumatici, o sistemi equivalenti devono essere in </a:t>
            </a:r>
            <a:r>
              <a:rPr lang="it-IT" u="sng" dirty="0" smtClean="0">
                <a:solidFill>
                  <a:srgbClr val="0000CC"/>
                </a:solidFill>
                <a:latin typeface="Arial Black" pitchFamily="34" charset="0"/>
              </a:rPr>
              <a:t>perfetta efficienza</a:t>
            </a:r>
            <a:r>
              <a:rPr lang="it-IT" dirty="0" smtClean="0">
                <a:latin typeface="Arial Black" pitchFamily="34" charset="0"/>
              </a:rPr>
              <a:t>, </a:t>
            </a:r>
            <a:r>
              <a:rPr lang="it-IT" u="sng" dirty="0" smtClean="0">
                <a:solidFill>
                  <a:srgbClr val="0000CC"/>
                </a:solidFill>
                <a:latin typeface="Arial Black" pitchFamily="34" charset="0"/>
              </a:rPr>
              <a:t>privi di lesioni</a:t>
            </a:r>
            <a:r>
              <a:rPr lang="it-IT" dirty="0" smtClean="0">
                <a:latin typeface="Arial Black" pitchFamily="34" charset="0"/>
              </a:rPr>
              <a:t> che possano compromettere la sicurezza. </a:t>
            </a:r>
            <a:r>
              <a:rPr lang="it-IT" u="sng" dirty="0" smtClean="0">
                <a:latin typeface="Arial Black" pitchFamily="34" charset="0"/>
              </a:rPr>
              <a:t>Il battistrada dovrà essere di disegno a rilievo ben visibile su tutta la sua larghezza e circonferenza; l’altezza del rilievo non dovrà in alcun punto essere inferiore ad 1 millimetro per gli autoveicoli, motoveicoli, filoveicoli e rimorchi, e mezzo millimetro per i ciclomotori</a:t>
            </a:r>
            <a:r>
              <a:rPr lang="it-IT" dirty="0" smtClean="0">
                <a:latin typeface="Arial Black" pitchFamily="34" charset="0"/>
              </a:rPr>
              <a:t>;</a:t>
            </a:r>
          </a:p>
          <a:p>
            <a:pPr algn="ctr"/>
            <a:r>
              <a:rPr lang="it-IT" dirty="0" smtClean="0">
                <a:latin typeface="Arial Black" pitchFamily="34" charset="0"/>
              </a:rPr>
              <a:t>- gli autoveicoli, i motoveicoli, i filoveicoli ed i rimorchi debbono essere muniti di idonei organi di sospensione elastica, salvo che, in relazione alle loro caratteristiche ed allo specifico uso cui sono destinati non venga riconosciuta dal Ministero dei Trasporti l’ammissibilità di sospensioni rigide.</a:t>
            </a:r>
          </a:p>
          <a:p>
            <a:pPr algn="ctr"/>
            <a:r>
              <a:rPr lang="it-IT" b="1" dirty="0" smtClean="0">
                <a:solidFill>
                  <a:srgbClr val="FF0000"/>
                </a:solidFill>
                <a:latin typeface="Arial Black" pitchFamily="34" charset="0"/>
              </a:rPr>
              <a:t> </a:t>
            </a:r>
            <a:endParaRPr lang="it-IT" b="1" dirty="0">
              <a:solidFill>
                <a:srgbClr val="FF0000"/>
              </a:solidFill>
              <a:latin typeface="Arial Black" pitchFamily="34" charset="0"/>
            </a:endParaRPr>
          </a:p>
        </p:txBody>
      </p:sp>
      <p:sp>
        <p:nvSpPr>
          <p:cNvPr id="22533" name="CasellaDiTesto 7"/>
          <p:cNvSpPr txBox="1">
            <a:spLocks noChangeArrowheads="1"/>
          </p:cNvSpPr>
          <p:nvPr/>
        </p:nvSpPr>
        <p:spPr bwMode="auto">
          <a:xfrm>
            <a:off x="285720" y="476250"/>
            <a:ext cx="8643998"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Caratteristiche dei pneumatici</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sellaDiTesto 3"/>
          <p:cNvSpPr txBox="1">
            <a:spLocks noChangeArrowheads="1"/>
          </p:cNvSpPr>
          <p:nvPr/>
        </p:nvSpPr>
        <p:spPr bwMode="auto">
          <a:xfrm>
            <a:off x="0" y="1214422"/>
            <a:ext cx="9144000" cy="4247317"/>
          </a:xfrm>
          <a:prstGeom prst="rect">
            <a:avLst/>
          </a:prstGeom>
          <a:noFill/>
          <a:ln w="9525">
            <a:noFill/>
            <a:miter lim="800000"/>
            <a:headEnd/>
            <a:tailEnd/>
          </a:ln>
        </p:spPr>
        <p:txBody>
          <a:bodyPr wrap="square">
            <a:spAutoFit/>
          </a:bodyPr>
          <a:lstStyle/>
          <a:p>
            <a:pPr algn="ctr"/>
            <a:r>
              <a:rPr lang="it-IT" u="sng" dirty="0" smtClean="0">
                <a:latin typeface="Arial Black" pitchFamily="34" charset="0"/>
              </a:rPr>
              <a:t>L’indagine per la ricerca delle responsabilità</a:t>
            </a:r>
            <a:r>
              <a:rPr lang="it-IT" dirty="0" smtClean="0">
                <a:latin typeface="Arial Black" pitchFamily="34" charset="0"/>
              </a:rPr>
              <a:t> in caso di scoppio di pneumatici deve essere svolta con i </a:t>
            </a:r>
            <a:r>
              <a:rPr lang="it-IT" u="sng" dirty="0" smtClean="0">
                <a:solidFill>
                  <a:srgbClr val="0000CC"/>
                </a:solidFill>
                <a:latin typeface="Arial Black" pitchFamily="34" charset="0"/>
              </a:rPr>
              <a:t>seguenti criteri</a:t>
            </a:r>
            <a:r>
              <a:rPr lang="it-IT" dirty="0" smtClean="0">
                <a:latin typeface="Arial Black" pitchFamily="34" charset="0"/>
              </a:rPr>
              <a:t>:</a:t>
            </a:r>
          </a:p>
          <a:p>
            <a:pPr algn="ctr"/>
            <a:r>
              <a:rPr lang="it-IT" dirty="0" smtClean="0">
                <a:solidFill>
                  <a:srgbClr val="0000CC"/>
                </a:solidFill>
                <a:latin typeface="Arial Black" pitchFamily="34" charset="0"/>
              </a:rPr>
              <a:t>1)</a:t>
            </a:r>
            <a:r>
              <a:rPr lang="it-IT" dirty="0" smtClean="0">
                <a:latin typeface="Arial Black" pitchFamily="34" charset="0"/>
              </a:rPr>
              <a:t> </a:t>
            </a:r>
            <a:r>
              <a:rPr lang="it-IT" u="sng" dirty="0" smtClean="0">
                <a:solidFill>
                  <a:srgbClr val="0000CC"/>
                </a:solidFill>
                <a:latin typeface="Arial Black" pitchFamily="34" charset="0"/>
              </a:rPr>
              <a:t>occorre accertare che si tratti effettivamente di scoppio</a:t>
            </a:r>
            <a:r>
              <a:rPr lang="it-IT" dirty="0" smtClean="0">
                <a:latin typeface="Arial Black" pitchFamily="34" charset="0"/>
              </a:rPr>
              <a:t>, ciò si desumerà da elementi testimoniali oltre che tecnici (infatti lo scoppio è caratterizzato dalla subitaneità dello squarciamento della carcassa in tratto limitato, accompagnato da effetti acustici. </a:t>
            </a:r>
          </a:p>
          <a:p>
            <a:pPr algn="ctr"/>
            <a:r>
              <a:rPr lang="it-IT" dirty="0" smtClean="0">
                <a:solidFill>
                  <a:srgbClr val="0000CC"/>
                </a:solidFill>
                <a:latin typeface="Arial Black" pitchFamily="34" charset="0"/>
              </a:rPr>
              <a:t>2)</a:t>
            </a:r>
            <a:r>
              <a:rPr lang="it-IT" dirty="0" smtClean="0">
                <a:latin typeface="Arial Black" pitchFamily="34" charset="0"/>
              </a:rPr>
              <a:t> sotto il profilo tecnico, </a:t>
            </a:r>
            <a:r>
              <a:rPr lang="it-IT" u="sng" dirty="0" smtClean="0">
                <a:solidFill>
                  <a:srgbClr val="0000CC"/>
                </a:solidFill>
                <a:latin typeface="Arial Black" pitchFamily="34" charset="0"/>
              </a:rPr>
              <a:t>deve essere esaminata la ruota sulla quale il pneumatico era calettato, così com’è venuta a trovarsi dopo il fatto</a:t>
            </a:r>
            <a:r>
              <a:rPr lang="it-IT" dirty="0" smtClean="0">
                <a:latin typeface="Arial Black" pitchFamily="34" charset="0"/>
              </a:rPr>
              <a:t>,  </a:t>
            </a:r>
            <a:r>
              <a:rPr lang="it-IT" u="sng" dirty="0" smtClean="0">
                <a:solidFill>
                  <a:srgbClr val="0000CC"/>
                </a:solidFill>
                <a:latin typeface="Arial Black" pitchFamily="34" charset="0"/>
              </a:rPr>
              <a:t>quindi deve essere esaminato il pneumatico per constatare l’aspetto esteriore</a:t>
            </a:r>
            <a:r>
              <a:rPr lang="it-IT" dirty="0" smtClean="0">
                <a:latin typeface="Arial Black" pitchFamily="34" charset="0"/>
              </a:rPr>
              <a:t>: si avrà modo così di vedere se esistevano difetti od inadempienza nei confronti delle norme prescritte, da parte delle case costruttrici o dei manutentori del veicolo. </a:t>
            </a:r>
          </a:p>
          <a:p>
            <a:pPr algn="ctr"/>
            <a:r>
              <a:rPr lang="it-IT" u="sng" dirty="0" smtClean="0">
                <a:solidFill>
                  <a:srgbClr val="FF0000"/>
                </a:solidFill>
                <a:latin typeface="Arial Black" pitchFamily="34" charset="0"/>
              </a:rPr>
              <a:t>E’ evidente che tutto ciò che si riferisce al difetto del veicolo, alla condotta di guida, al carico, alla parte esteriore della gommatura deve essere attribuito al proprietario oppure al conducente del veicolo</a:t>
            </a:r>
            <a:r>
              <a:rPr lang="it-IT" dirty="0" smtClean="0">
                <a:latin typeface="Arial Black" pitchFamily="34" charset="0"/>
              </a:rPr>
              <a:t>.</a:t>
            </a:r>
          </a:p>
        </p:txBody>
      </p:sp>
      <p:sp>
        <p:nvSpPr>
          <p:cNvPr id="23557" name="CasellaDiTesto 7"/>
          <p:cNvSpPr txBox="1">
            <a:spLocks noChangeArrowheads="1"/>
          </p:cNvSpPr>
          <p:nvPr/>
        </p:nvSpPr>
        <p:spPr bwMode="auto">
          <a:xfrm>
            <a:off x="0" y="571480"/>
            <a:ext cx="9144000" cy="523220"/>
          </a:xfrm>
          <a:prstGeom prst="rect">
            <a:avLst/>
          </a:prstGeom>
          <a:noFill/>
          <a:ln w="9525">
            <a:noFill/>
            <a:miter lim="800000"/>
            <a:headEnd/>
            <a:tailEnd/>
          </a:ln>
        </p:spPr>
        <p:txBody>
          <a:bodyPr wrap="square">
            <a:spAutoFit/>
          </a:bodyPr>
          <a:lstStyle/>
          <a:p>
            <a:pPr algn="ctr"/>
            <a:r>
              <a:rPr lang="it-IT" sz="2800" dirty="0">
                <a:solidFill>
                  <a:schemeClr val="tx1">
                    <a:lumMod val="50000"/>
                    <a:lumOff val="50000"/>
                  </a:schemeClr>
                </a:solidFill>
                <a:latin typeface="Arial Black" pitchFamily="34" charset="0"/>
              </a:rPr>
              <a:t>L’indagine per la ricerca della </a:t>
            </a:r>
            <a:r>
              <a:rPr lang="it-IT" sz="2800" dirty="0" smtClean="0">
                <a:solidFill>
                  <a:schemeClr val="tx1">
                    <a:lumMod val="50000"/>
                    <a:lumOff val="50000"/>
                  </a:schemeClr>
                </a:solidFill>
                <a:latin typeface="Arial Black" pitchFamily="34" charset="0"/>
              </a:rPr>
              <a:t>responsabilità</a:t>
            </a:r>
            <a:endParaRPr lang="it-IT" sz="32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571472" y="1214422"/>
            <a:ext cx="7929618" cy="1569660"/>
          </a:xfrm>
          <a:prstGeom prst="rect">
            <a:avLst/>
          </a:prstGeom>
          <a:noFill/>
          <a:ln w="9525">
            <a:noFill/>
            <a:miter lim="800000"/>
            <a:headEnd/>
            <a:tailEnd/>
          </a:ln>
        </p:spPr>
        <p:txBody>
          <a:bodyPr wrap="square">
            <a:spAutoFit/>
          </a:bodyPr>
          <a:lstStyle/>
          <a:p>
            <a:pPr algn="ctr">
              <a:defRPr/>
            </a:pPr>
            <a:r>
              <a:rPr lang="it-IT" sz="2400" dirty="0">
                <a:latin typeface="Arial Black" pitchFamily="34" charset="0"/>
              </a:rPr>
              <a:t>Si intendono per </a:t>
            </a:r>
            <a:r>
              <a:rPr lang="it-IT" sz="2400" b="1" dirty="0">
                <a:solidFill>
                  <a:srgbClr val="FF0000"/>
                </a:solidFill>
                <a:latin typeface="Arial Black" pitchFamily="34" charset="0"/>
              </a:rPr>
              <a:t>veicoli</a:t>
            </a:r>
            <a:r>
              <a:rPr lang="it-IT" sz="2400" dirty="0">
                <a:latin typeface="Arial Black" pitchFamily="34" charset="0"/>
              </a:rPr>
              <a:t> tutte quelle macchine guidate dall’uomo e circolanti su strada, escluse quelle sprovviste di motore per uso di bambini o invalidi.</a:t>
            </a:r>
          </a:p>
        </p:txBody>
      </p:sp>
      <p:sp>
        <p:nvSpPr>
          <p:cNvPr id="7173" name="CasellaDiTesto 7"/>
          <p:cNvSpPr txBox="1">
            <a:spLocks noChangeArrowheads="1"/>
          </p:cNvSpPr>
          <p:nvPr/>
        </p:nvSpPr>
        <p:spPr bwMode="auto">
          <a:xfrm>
            <a:off x="285720" y="500042"/>
            <a:ext cx="8501121"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Definizione</a:t>
            </a:r>
            <a:endParaRPr lang="it-IT" sz="3600" dirty="0">
              <a:solidFill>
                <a:schemeClr val="tx1">
                  <a:lumMod val="50000"/>
                  <a:lumOff val="50000"/>
                </a:schemeClr>
              </a:solidFill>
              <a:latin typeface="Arial Black" pitchFamily="34" charset="0"/>
            </a:endParaRPr>
          </a:p>
        </p:txBody>
      </p:sp>
      <p:pic>
        <p:nvPicPr>
          <p:cNvPr id="7174" name="Picture 7" descr="http://www.natrusso.it/www/eventi/archivio/2008/08/tg-vado/tg-vado23/2aa%20%20veicoli.jpg"/>
          <p:cNvPicPr>
            <a:picLocks noChangeAspect="1" noChangeArrowheads="1"/>
          </p:cNvPicPr>
          <p:nvPr/>
        </p:nvPicPr>
        <p:blipFill>
          <a:blip r:embed="rId3"/>
          <a:srcRect/>
          <a:stretch>
            <a:fillRect/>
          </a:stretch>
        </p:blipFill>
        <p:spPr bwMode="auto">
          <a:xfrm>
            <a:off x="500034" y="3000372"/>
            <a:ext cx="3740447" cy="2286016"/>
          </a:xfrm>
          <a:prstGeom prst="rect">
            <a:avLst/>
          </a:prstGeom>
          <a:noFill/>
          <a:ln w="9525">
            <a:noFill/>
            <a:miter lim="800000"/>
            <a:headEnd/>
            <a:tailEnd/>
          </a:ln>
        </p:spPr>
      </p:pic>
      <p:pic>
        <p:nvPicPr>
          <p:cNvPr id="7175" name="Picture 9" descr="http://www.autoscuolamodernamanerbio.it/Immagini/Foto/Veicoli_parco1.jpg"/>
          <p:cNvPicPr>
            <a:picLocks noChangeAspect="1" noChangeArrowheads="1"/>
          </p:cNvPicPr>
          <p:nvPr/>
        </p:nvPicPr>
        <p:blipFill>
          <a:blip r:embed="rId4"/>
          <a:srcRect/>
          <a:stretch>
            <a:fillRect/>
          </a:stretch>
        </p:blipFill>
        <p:spPr bwMode="auto">
          <a:xfrm>
            <a:off x="4571999" y="3000372"/>
            <a:ext cx="4037899" cy="2286016"/>
          </a:xfrm>
          <a:prstGeom prst="rect">
            <a:avLst/>
          </a:prstGeom>
          <a:noFill/>
          <a:ln w="9525">
            <a:noFill/>
            <a:miter lim="800000"/>
            <a:headEnd/>
            <a:tailEnd/>
          </a:ln>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shutterstock_28522267.jpg"/>
          <p:cNvPicPr>
            <a:picLocks noChangeAspect="1"/>
          </p:cNvPicPr>
          <p:nvPr/>
        </p:nvPicPr>
        <p:blipFill>
          <a:blip r:embed="rId2" cstate="print"/>
          <a:srcRect/>
          <a:stretch>
            <a:fillRect/>
          </a:stretch>
        </p:blipFill>
        <p:spPr bwMode="auto">
          <a:xfrm>
            <a:off x="357158" y="428604"/>
            <a:ext cx="4000528" cy="3000392"/>
          </a:xfrm>
          <a:prstGeom prst="rect">
            <a:avLst/>
          </a:prstGeom>
          <a:noFill/>
          <a:ln w="9525">
            <a:noFill/>
            <a:miter lim="800000"/>
            <a:headEnd/>
            <a:tailEnd/>
          </a:ln>
          <a:effectLst>
            <a:outerShdw dist="139700" dir="2700000" algn="tl" rotWithShape="0">
              <a:srgbClr val="333333">
                <a:alpha val="64999"/>
              </a:srgbClr>
            </a:outerShdw>
          </a:effectLst>
        </p:spPr>
      </p:pic>
      <p:pic>
        <p:nvPicPr>
          <p:cNvPr id="10" name="WordArt 3"/>
          <p:cNvPicPr>
            <a:picLocks noChangeArrowheads="1"/>
          </p:cNvPicPr>
          <p:nvPr/>
        </p:nvPicPr>
        <p:blipFill>
          <a:blip r:embed="rId3" cstate="print"/>
          <a:srcRect/>
          <a:stretch>
            <a:fillRect/>
          </a:stretch>
        </p:blipFill>
        <p:spPr bwMode="auto">
          <a:xfrm>
            <a:off x="2214546" y="2857496"/>
            <a:ext cx="6735762" cy="3260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55"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9"/>
          <p:cNvSpPr txBox="1">
            <a:spLocks noChangeArrowheads="1"/>
          </p:cNvSpPr>
          <p:nvPr/>
        </p:nvSpPr>
        <p:spPr bwMode="auto">
          <a:xfrm>
            <a:off x="214282" y="1142984"/>
            <a:ext cx="8715436" cy="4339650"/>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L’</a:t>
            </a:r>
            <a:r>
              <a:rPr lang="it-IT" sz="2400" dirty="0" smtClean="0">
                <a:solidFill>
                  <a:srgbClr val="FF0000"/>
                </a:solidFill>
                <a:latin typeface="Arial Black" pitchFamily="34" charset="0"/>
              </a:rPr>
              <a:t>art. 47 C.d.S.</a:t>
            </a:r>
            <a:r>
              <a:rPr lang="it-IT" sz="2400" dirty="0" smtClean="0">
                <a:latin typeface="Arial Black" pitchFamily="34" charset="0"/>
              </a:rPr>
              <a:t> classifica i </a:t>
            </a:r>
            <a:r>
              <a:rPr lang="it-IT" sz="2400" dirty="0">
                <a:latin typeface="Arial Black" pitchFamily="34" charset="0"/>
              </a:rPr>
              <a:t>veicoli </a:t>
            </a:r>
            <a:r>
              <a:rPr lang="it-IT" sz="2400" dirty="0" smtClean="0">
                <a:latin typeface="Arial Black" pitchFamily="34" charset="0"/>
              </a:rPr>
              <a:t>in:</a:t>
            </a:r>
          </a:p>
          <a:p>
            <a:pPr algn="ctr"/>
            <a:endParaRPr lang="it-IT" sz="1200" dirty="0">
              <a:latin typeface="Arial Black" pitchFamily="34" charset="0"/>
            </a:endParaRPr>
          </a:p>
          <a:p>
            <a:pPr algn="ctr"/>
            <a:r>
              <a:rPr lang="it-IT" sz="2400" b="1" u="sng" dirty="0" smtClean="0">
                <a:solidFill>
                  <a:srgbClr val="0000CC"/>
                </a:solidFill>
                <a:latin typeface="Arial Black" pitchFamily="34" charset="0"/>
              </a:rPr>
              <a:t>veicoli </a:t>
            </a:r>
            <a:r>
              <a:rPr lang="it-IT" sz="2400" b="1" u="sng" dirty="0">
                <a:solidFill>
                  <a:srgbClr val="0000CC"/>
                </a:solidFill>
                <a:latin typeface="Arial Black" pitchFamily="34" charset="0"/>
              </a:rPr>
              <a:t>a </a:t>
            </a:r>
            <a:r>
              <a:rPr lang="it-IT" sz="2400" b="1" u="sng" dirty="0" smtClean="0">
                <a:solidFill>
                  <a:srgbClr val="0000CC"/>
                </a:solidFill>
                <a:latin typeface="Arial Black" pitchFamily="34" charset="0"/>
              </a:rPr>
              <a:t>braccia</a:t>
            </a:r>
            <a:r>
              <a:rPr lang="it-IT" sz="2400" dirty="0" smtClean="0">
                <a:latin typeface="Arial Black" pitchFamily="34" charset="0"/>
              </a:rPr>
              <a:t>, </a:t>
            </a:r>
            <a:r>
              <a:rPr lang="it-IT" sz="2400" b="1" u="sng" dirty="0" smtClean="0">
                <a:solidFill>
                  <a:srgbClr val="0000CC"/>
                </a:solidFill>
                <a:latin typeface="Arial Black" pitchFamily="34" charset="0"/>
              </a:rPr>
              <a:t>veicoli </a:t>
            </a:r>
            <a:r>
              <a:rPr lang="it-IT" sz="2400" b="1" u="sng" dirty="0">
                <a:solidFill>
                  <a:srgbClr val="0000CC"/>
                </a:solidFill>
                <a:latin typeface="Arial Black" pitchFamily="34" charset="0"/>
              </a:rPr>
              <a:t>a trazione </a:t>
            </a:r>
            <a:r>
              <a:rPr lang="it-IT" sz="2400" b="1" u="sng" dirty="0" smtClean="0">
                <a:solidFill>
                  <a:srgbClr val="0000CC"/>
                </a:solidFill>
                <a:latin typeface="Arial Black" pitchFamily="34" charset="0"/>
              </a:rPr>
              <a:t>animale</a:t>
            </a:r>
            <a:r>
              <a:rPr lang="it-IT" sz="2400" dirty="0" smtClean="0">
                <a:latin typeface="Arial Black" pitchFamily="34" charset="0"/>
              </a:rPr>
              <a:t>, </a:t>
            </a:r>
            <a:r>
              <a:rPr lang="it-IT" sz="2400" b="1" u="sng" dirty="0" smtClean="0">
                <a:solidFill>
                  <a:srgbClr val="0000CC"/>
                </a:solidFill>
                <a:latin typeface="Arial Black" pitchFamily="34" charset="0"/>
              </a:rPr>
              <a:t>velocipedi</a:t>
            </a:r>
            <a:r>
              <a:rPr lang="it-IT" sz="2400" dirty="0" smtClean="0">
                <a:latin typeface="Arial Black" pitchFamily="34" charset="0"/>
              </a:rPr>
              <a:t>, </a:t>
            </a:r>
            <a:r>
              <a:rPr lang="it-IT" sz="2400" b="1" u="sng" dirty="0" smtClean="0">
                <a:solidFill>
                  <a:srgbClr val="0000CC"/>
                </a:solidFill>
                <a:latin typeface="Arial Black" pitchFamily="34" charset="0"/>
              </a:rPr>
              <a:t>slitte</a:t>
            </a:r>
            <a:r>
              <a:rPr lang="it-IT" sz="2400" dirty="0" smtClean="0">
                <a:latin typeface="Arial Black" pitchFamily="34" charset="0"/>
              </a:rPr>
              <a:t>, </a:t>
            </a:r>
            <a:r>
              <a:rPr lang="it-IT" sz="2400" b="1" u="sng" dirty="0" smtClean="0">
                <a:solidFill>
                  <a:srgbClr val="0000CC"/>
                </a:solidFill>
                <a:latin typeface="Arial Black" pitchFamily="34" charset="0"/>
              </a:rPr>
              <a:t>ciclomotori</a:t>
            </a:r>
            <a:r>
              <a:rPr lang="it-IT" sz="2400" dirty="0" smtClean="0">
                <a:latin typeface="Arial Black" pitchFamily="34" charset="0"/>
              </a:rPr>
              <a:t>, </a:t>
            </a:r>
            <a:r>
              <a:rPr lang="it-IT" sz="2400" b="1" u="sng" dirty="0" smtClean="0">
                <a:solidFill>
                  <a:srgbClr val="0000CC"/>
                </a:solidFill>
                <a:latin typeface="Arial Black" pitchFamily="34" charset="0"/>
              </a:rPr>
              <a:t>motoveicoli</a:t>
            </a:r>
            <a:r>
              <a:rPr lang="it-IT" sz="2400" dirty="0" smtClean="0">
                <a:latin typeface="Arial Black" pitchFamily="34" charset="0"/>
              </a:rPr>
              <a:t>, </a:t>
            </a:r>
            <a:r>
              <a:rPr lang="it-IT" sz="2400" b="1" u="sng" dirty="0" smtClean="0">
                <a:solidFill>
                  <a:srgbClr val="0000CC"/>
                </a:solidFill>
                <a:latin typeface="Arial Black" pitchFamily="34" charset="0"/>
              </a:rPr>
              <a:t>autoveicoli</a:t>
            </a:r>
            <a:r>
              <a:rPr lang="it-IT" sz="2400" dirty="0" smtClean="0">
                <a:latin typeface="Arial Black" pitchFamily="34" charset="0"/>
              </a:rPr>
              <a:t>, </a:t>
            </a:r>
            <a:r>
              <a:rPr lang="it-IT" sz="2400" b="1" u="sng" dirty="0" smtClean="0">
                <a:solidFill>
                  <a:srgbClr val="0000CC"/>
                </a:solidFill>
                <a:latin typeface="Arial Black" pitchFamily="34" charset="0"/>
              </a:rPr>
              <a:t>filoveicoli</a:t>
            </a:r>
            <a:r>
              <a:rPr lang="it-IT" sz="2400" dirty="0" smtClean="0">
                <a:latin typeface="Arial Black" pitchFamily="34" charset="0"/>
              </a:rPr>
              <a:t>, </a:t>
            </a:r>
            <a:r>
              <a:rPr lang="it-IT" sz="2400" b="1" u="sng" dirty="0" smtClean="0">
                <a:solidFill>
                  <a:srgbClr val="0000CC"/>
                </a:solidFill>
                <a:latin typeface="Arial Black" pitchFamily="34" charset="0"/>
              </a:rPr>
              <a:t>rimorchi</a:t>
            </a:r>
            <a:r>
              <a:rPr lang="it-IT" sz="2400" dirty="0" smtClean="0">
                <a:latin typeface="Arial Black" pitchFamily="34" charset="0"/>
              </a:rPr>
              <a:t>, </a:t>
            </a:r>
            <a:r>
              <a:rPr lang="it-IT" sz="2400" b="1" u="sng" dirty="0" smtClean="0">
                <a:solidFill>
                  <a:srgbClr val="0000CC"/>
                </a:solidFill>
                <a:latin typeface="Arial Black" pitchFamily="34" charset="0"/>
              </a:rPr>
              <a:t>macchine agricole</a:t>
            </a:r>
            <a:r>
              <a:rPr lang="it-IT" sz="2400" dirty="0" smtClean="0">
                <a:latin typeface="Arial Black" pitchFamily="34" charset="0"/>
              </a:rPr>
              <a:t>, </a:t>
            </a:r>
            <a:r>
              <a:rPr lang="it-IT" sz="2400" b="1" u="sng" dirty="0" smtClean="0">
                <a:solidFill>
                  <a:srgbClr val="0000CC"/>
                </a:solidFill>
                <a:latin typeface="Arial Black" pitchFamily="34" charset="0"/>
              </a:rPr>
              <a:t>macchine operatrici</a:t>
            </a:r>
            <a:r>
              <a:rPr lang="it-IT" sz="2400" dirty="0" smtClean="0">
                <a:latin typeface="Arial Black" pitchFamily="34" charset="0"/>
              </a:rPr>
              <a:t>, </a:t>
            </a:r>
            <a:r>
              <a:rPr lang="it-IT" sz="2400" b="1" u="sng" dirty="0" smtClean="0">
                <a:solidFill>
                  <a:srgbClr val="0000CC"/>
                </a:solidFill>
                <a:latin typeface="Arial Black" pitchFamily="34" charset="0"/>
              </a:rPr>
              <a:t>veicoli </a:t>
            </a:r>
            <a:r>
              <a:rPr lang="it-IT" sz="2400" b="1" u="sng" dirty="0">
                <a:solidFill>
                  <a:srgbClr val="0000CC"/>
                </a:solidFill>
                <a:latin typeface="Arial Black" pitchFamily="34" charset="0"/>
              </a:rPr>
              <a:t>con caratteristiche atipiche</a:t>
            </a:r>
            <a:r>
              <a:rPr lang="it-IT" sz="2400" dirty="0">
                <a:latin typeface="Arial Black" pitchFamily="34" charset="0"/>
              </a:rPr>
              <a:t> tra cui </a:t>
            </a:r>
            <a:r>
              <a:rPr lang="it-IT" sz="2400" dirty="0" smtClean="0">
                <a:latin typeface="Arial Black" pitchFamily="34" charset="0"/>
              </a:rPr>
              <a:t>i </a:t>
            </a:r>
            <a:r>
              <a:rPr lang="it-IT" sz="2400" i="1" dirty="0" smtClean="0">
                <a:solidFill>
                  <a:srgbClr val="0000CC"/>
                </a:solidFill>
                <a:latin typeface="Arial Black" pitchFamily="34" charset="0"/>
              </a:rPr>
              <a:t>veicoli elettrici da città</a:t>
            </a:r>
            <a:r>
              <a:rPr lang="it-IT" sz="2400" dirty="0" smtClean="0">
                <a:latin typeface="Arial Black" pitchFamily="34" charset="0"/>
              </a:rPr>
              <a:t>, i </a:t>
            </a:r>
            <a:r>
              <a:rPr lang="it-IT" sz="2400" i="1" dirty="0" smtClean="0">
                <a:solidFill>
                  <a:srgbClr val="0000CC"/>
                </a:solidFill>
                <a:latin typeface="Arial Black" pitchFamily="34" charset="0"/>
              </a:rPr>
              <a:t>veicoli ibridi o multimodali</a:t>
            </a:r>
            <a:r>
              <a:rPr lang="it-IT" sz="2400" dirty="0" smtClean="0">
                <a:latin typeface="Arial Black" pitchFamily="34" charset="0"/>
              </a:rPr>
              <a:t> ed i </a:t>
            </a:r>
            <a:r>
              <a:rPr lang="it-IT" sz="2400" i="1" dirty="0" err="1" smtClean="0">
                <a:solidFill>
                  <a:srgbClr val="0000CC"/>
                </a:solidFill>
                <a:latin typeface="Arial Black" pitchFamily="34" charset="0"/>
              </a:rPr>
              <a:t>microveicoli</a:t>
            </a:r>
            <a:r>
              <a:rPr lang="it-IT" sz="2400" i="1" dirty="0" smtClean="0">
                <a:solidFill>
                  <a:srgbClr val="0000CC"/>
                </a:solidFill>
                <a:latin typeface="Arial Black" pitchFamily="34" charset="0"/>
              </a:rPr>
              <a:t> elettrici o </a:t>
            </a:r>
            <a:r>
              <a:rPr lang="it-IT" sz="2400" i="1" dirty="0" err="1" smtClean="0">
                <a:solidFill>
                  <a:srgbClr val="0000CC"/>
                </a:solidFill>
                <a:latin typeface="Arial Black" pitchFamily="34" charset="0"/>
              </a:rPr>
              <a:t>elettroveicoli</a:t>
            </a:r>
            <a:r>
              <a:rPr lang="it-IT" sz="2400" i="1" dirty="0" smtClean="0">
                <a:solidFill>
                  <a:srgbClr val="0000CC"/>
                </a:solidFill>
                <a:latin typeface="Arial Black" pitchFamily="34" charset="0"/>
              </a:rPr>
              <a:t> ultraleggeri</a:t>
            </a:r>
            <a:r>
              <a:rPr lang="it-IT" sz="2400" dirty="0" smtClean="0">
                <a:latin typeface="Arial Black" pitchFamily="34" charset="0"/>
              </a:rPr>
              <a:t>, nonché tutti gli altri veicoli che per lo loro specifiche caratteristiche non rientrano fra quelli elencati in precedenza.</a:t>
            </a:r>
            <a:endParaRPr lang="it-IT" sz="2400" dirty="0">
              <a:latin typeface="Arial Black" pitchFamily="34" charset="0"/>
            </a:endParaRPr>
          </a:p>
        </p:txBody>
      </p:sp>
      <p:sp>
        <p:nvSpPr>
          <p:cNvPr id="8197" name="CasellaDiTesto 13"/>
          <p:cNvSpPr txBox="1">
            <a:spLocks noChangeArrowheads="1"/>
          </p:cNvSpPr>
          <p:nvPr/>
        </p:nvSpPr>
        <p:spPr bwMode="auto">
          <a:xfrm>
            <a:off x="285720" y="500042"/>
            <a:ext cx="8572560" cy="641350"/>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Classificazione</a:t>
            </a:r>
            <a:endParaRPr lang="it-IT" sz="36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9"/>
          <p:cNvSpPr txBox="1">
            <a:spLocks noChangeArrowheads="1"/>
          </p:cNvSpPr>
          <p:nvPr/>
        </p:nvSpPr>
        <p:spPr bwMode="auto">
          <a:xfrm>
            <a:off x="214282" y="1071546"/>
            <a:ext cx="8715436"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In particolare, i </a:t>
            </a:r>
            <a:r>
              <a:rPr lang="it-IT" sz="2000" b="1" u="sng" dirty="0" smtClean="0">
                <a:solidFill>
                  <a:srgbClr val="0000CC"/>
                </a:solidFill>
                <a:latin typeface="Arial Black" pitchFamily="34" charset="0"/>
              </a:rPr>
              <a:t>veicoli a braccia</a:t>
            </a:r>
            <a:r>
              <a:rPr lang="it-IT" sz="2000" dirty="0" smtClean="0">
                <a:solidFill>
                  <a:srgbClr val="0000CC"/>
                </a:solidFill>
                <a:latin typeface="Arial Black" pitchFamily="34" charset="0"/>
              </a:rPr>
              <a:t> </a:t>
            </a:r>
            <a:r>
              <a:rPr lang="it-IT" sz="2000" dirty="0" smtClean="0">
                <a:latin typeface="Arial Black" pitchFamily="34" charset="0"/>
              </a:rPr>
              <a:t>(</a:t>
            </a:r>
            <a:r>
              <a:rPr lang="it-IT" sz="2000" dirty="0" smtClean="0">
                <a:solidFill>
                  <a:srgbClr val="FF0000"/>
                </a:solidFill>
                <a:latin typeface="Arial Black" pitchFamily="34" charset="0"/>
              </a:rPr>
              <a:t>art. 48 C.d.S.</a:t>
            </a:r>
            <a:r>
              <a:rPr lang="it-IT" sz="2000" dirty="0" smtClean="0">
                <a:latin typeface="Arial Black" pitchFamily="34" charset="0"/>
              </a:rPr>
              <a:t>) sono quelli trainati dall’uomo a piedi e quelli azionati dalla forza muscolare dello stesso conducente; i </a:t>
            </a:r>
            <a:r>
              <a:rPr lang="it-IT" sz="2000" b="1" u="sng" dirty="0" smtClean="0">
                <a:solidFill>
                  <a:srgbClr val="0000CC"/>
                </a:solidFill>
                <a:latin typeface="Arial Black" pitchFamily="34" charset="0"/>
              </a:rPr>
              <a:t>veicoli a trazione animale</a:t>
            </a:r>
            <a:r>
              <a:rPr lang="it-IT" sz="2000" dirty="0" smtClean="0">
                <a:solidFill>
                  <a:srgbClr val="0000CC"/>
                </a:solidFill>
                <a:latin typeface="Arial Black" pitchFamily="34" charset="0"/>
              </a:rPr>
              <a:t> </a:t>
            </a:r>
            <a:r>
              <a:rPr lang="it-IT" sz="2000" dirty="0" smtClean="0">
                <a:latin typeface="Arial Black" pitchFamily="34" charset="0"/>
              </a:rPr>
              <a:t>(</a:t>
            </a:r>
            <a:r>
              <a:rPr lang="it-IT" sz="2000" dirty="0" smtClean="0">
                <a:solidFill>
                  <a:srgbClr val="FF0000"/>
                </a:solidFill>
                <a:latin typeface="Arial Black" pitchFamily="34" charset="0"/>
              </a:rPr>
              <a:t>art. 49 C.d.S.</a:t>
            </a:r>
            <a:r>
              <a:rPr lang="it-IT" sz="2000" dirty="0" smtClean="0">
                <a:latin typeface="Arial Black" pitchFamily="34" charset="0"/>
              </a:rPr>
              <a:t>) sono quelli trainati da uno o più animali destinati principalmente al trasporto di persone o di cose ed i </a:t>
            </a:r>
            <a:r>
              <a:rPr lang="it-IT" sz="2000" dirty="0" smtClean="0">
                <a:solidFill>
                  <a:srgbClr val="0000CC"/>
                </a:solidFill>
                <a:latin typeface="Arial Black" pitchFamily="34" charset="0"/>
              </a:rPr>
              <a:t>carri agricoli</a:t>
            </a:r>
            <a:r>
              <a:rPr lang="it-IT" sz="2000" dirty="0" smtClean="0">
                <a:latin typeface="Arial Black" pitchFamily="34" charset="0"/>
              </a:rPr>
              <a:t> destinati a trasporti per uso esclusivo di aziende agricole; i </a:t>
            </a:r>
            <a:r>
              <a:rPr lang="it-IT" sz="2000" dirty="0" smtClean="0">
                <a:solidFill>
                  <a:srgbClr val="0000CC"/>
                </a:solidFill>
                <a:latin typeface="Arial Black" pitchFamily="34" charset="0"/>
              </a:rPr>
              <a:t>veicoli a trazione animale dotati di pattini</a:t>
            </a:r>
            <a:r>
              <a:rPr lang="it-IT" sz="2000" dirty="0" smtClean="0">
                <a:latin typeface="Arial Black" pitchFamily="34" charset="0"/>
              </a:rPr>
              <a:t> sono denominati </a:t>
            </a:r>
            <a:r>
              <a:rPr lang="it-IT" sz="2000" dirty="0" smtClean="0">
                <a:solidFill>
                  <a:srgbClr val="0000CC"/>
                </a:solidFill>
                <a:latin typeface="Arial Black" pitchFamily="34" charset="0"/>
              </a:rPr>
              <a:t>slitte</a:t>
            </a:r>
            <a:r>
              <a:rPr lang="it-IT" sz="2000" dirty="0" smtClean="0">
                <a:latin typeface="Arial Black" pitchFamily="34" charset="0"/>
              </a:rPr>
              <a:t>; i </a:t>
            </a:r>
            <a:r>
              <a:rPr lang="it-IT" sz="2000" b="1" u="sng" dirty="0" smtClean="0">
                <a:solidFill>
                  <a:srgbClr val="0000CC"/>
                </a:solidFill>
                <a:latin typeface="Arial Black" pitchFamily="34" charset="0"/>
              </a:rPr>
              <a:t>velocipedi</a:t>
            </a:r>
            <a:r>
              <a:rPr lang="it-IT" sz="2000" dirty="0" smtClean="0">
                <a:latin typeface="Arial Black" pitchFamily="34" charset="0"/>
              </a:rPr>
              <a:t> (</a:t>
            </a:r>
            <a:r>
              <a:rPr lang="it-IT" sz="2000" dirty="0" smtClean="0">
                <a:solidFill>
                  <a:srgbClr val="FF0000"/>
                </a:solidFill>
                <a:latin typeface="Arial Black" pitchFamily="34" charset="0"/>
              </a:rPr>
              <a:t>art. 50 C.d.S.</a:t>
            </a:r>
            <a:r>
              <a:rPr lang="it-IT" sz="2000" dirty="0" smtClean="0">
                <a:latin typeface="Arial Black" pitchFamily="34" charset="0"/>
              </a:rPr>
              <a:t>) sono i veicoli con 2 o più ruote funzionanti a propulsione esclusivamente muscolare per mezzo di pedali o di analoghi dispositivi, azionati dalle persone che si trovano sul veicolo; i </a:t>
            </a:r>
            <a:r>
              <a:rPr lang="it-IT" sz="2000" b="1" u="sng" dirty="0" smtClean="0">
                <a:solidFill>
                  <a:srgbClr val="0000CC"/>
                </a:solidFill>
                <a:latin typeface="Arial Black" pitchFamily="34" charset="0"/>
              </a:rPr>
              <a:t>ciclomotori</a:t>
            </a:r>
            <a:r>
              <a:rPr lang="it-IT" sz="2000" dirty="0" smtClean="0">
                <a:latin typeface="Arial Black" pitchFamily="34" charset="0"/>
              </a:rPr>
              <a:t> (</a:t>
            </a:r>
            <a:r>
              <a:rPr lang="it-IT" sz="2000" dirty="0" smtClean="0">
                <a:solidFill>
                  <a:srgbClr val="FF0000"/>
                </a:solidFill>
                <a:latin typeface="Arial Black" pitchFamily="34" charset="0"/>
              </a:rPr>
              <a:t>art. 52 C.d.S.</a:t>
            </a:r>
            <a:r>
              <a:rPr lang="it-IT" sz="2000" dirty="0" smtClean="0">
                <a:latin typeface="Arial Black" pitchFamily="34" charset="0"/>
              </a:rPr>
              <a:t>) sono veicoli a motore a 2 o 3 ruote con motore di cilindrata non superiore a 50 cm</a:t>
            </a:r>
            <a:r>
              <a:rPr lang="it-IT" sz="2000" baseline="30000" dirty="0" smtClean="0">
                <a:latin typeface="Arial Black" pitchFamily="34" charset="0"/>
              </a:rPr>
              <a:t>3</a:t>
            </a:r>
            <a:r>
              <a:rPr lang="it-IT" sz="2000" dirty="0" smtClean="0">
                <a:latin typeface="Arial Black" pitchFamily="34" charset="0"/>
              </a:rPr>
              <a:t> e velocità (su strada orizzontale) fino a 45 Km/h.</a:t>
            </a:r>
            <a:endParaRPr lang="it-IT" sz="2000" dirty="0">
              <a:solidFill>
                <a:srgbClr val="0000CC"/>
              </a:solidFill>
              <a:latin typeface="Arial Black" pitchFamily="34" charset="0"/>
            </a:endParaRPr>
          </a:p>
        </p:txBody>
      </p:sp>
      <p:sp>
        <p:nvSpPr>
          <p:cNvPr id="8197" name="CasellaDiTesto 13"/>
          <p:cNvSpPr txBox="1">
            <a:spLocks noChangeArrowheads="1"/>
          </p:cNvSpPr>
          <p:nvPr/>
        </p:nvSpPr>
        <p:spPr bwMode="auto">
          <a:xfrm>
            <a:off x="285720" y="500042"/>
            <a:ext cx="8572560" cy="641350"/>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Classificazione</a:t>
            </a:r>
            <a:endParaRPr lang="it-IT" sz="36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9"/>
          <p:cNvSpPr txBox="1">
            <a:spLocks noChangeArrowheads="1"/>
          </p:cNvSpPr>
          <p:nvPr/>
        </p:nvSpPr>
        <p:spPr bwMode="auto">
          <a:xfrm>
            <a:off x="857224" y="1071546"/>
            <a:ext cx="7572428"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I </a:t>
            </a:r>
            <a:r>
              <a:rPr lang="it-IT" sz="2000" b="1" u="sng" dirty="0" smtClean="0">
                <a:solidFill>
                  <a:srgbClr val="0000CC"/>
                </a:solidFill>
                <a:latin typeface="Arial Black" pitchFamily="34" charset="0"/>
              </a:rPr>
              <a:t>motoveicoli</a:t>
            </a:r>
            <a:r>
              <a:rPr lang="it-IT" sz="2000" dirty="0" smtClean="0">
                <a:solidFill>
                  <a:srgbClr val="0000CC"/>
                </a:solidFill>
                <a:latin typeface="Arial Black" pitchFamily="34" charset="0"/>
              </a:rPr>
              <a:t> </a:t>
            </a:r>
            <a:r>
              <a:rPr lang="it-IT" sz="2000" dirty="0" smtClean="0">
                <a:latin typeface="Arial Black" pitchFamily="34" charset="0"/>
              </a:rPr>
              <a:t>(</a:t>
            </a:r>
            <a:r>
              <a:rPr lang="it-IT" sz="2000" dirty="0" smtClean="0">
                <a:solidFill>
                  <a:srgbClr val="FF0000"/>
                </a:solidFill>
                <a:latin typeface="Arial Black" pitchFamily="34" charset="0"/>
              </a:rPr>
              <a:t>art. 53 C.d.S.</a:t>
            </a:r>
            <a:r>
              <a:rPr lang="it-IT" sz="2000" dirty="0" smtClean="0">
                <a:latin typeface="Arial Black" pitchFamily="34" charset="0"/>
              </a:rPr>
              <a:t>) sono veicoli a motore a 2, 3 o 4 ruote e si distinguono in: </a:t>
            </a:r>
            <a:r>
              <a:rPr lang="it-IT" sz="2000" i="1" dirty="0" smtClean="0">
                <a:solidFill>
                  <a:srgbClr val="0000CC"/>
                </a:solidFill>
                <a:latin typeface="Arial Black" pitchFamily="34" charset="0"/>
              </a:rPr>
              <a:t>motocicli</a:t>
            </a:r>
            <a:r>
              <a:rPr lang="it-IT" sz="2000" dirty="0" smtClean="0">
                <a:latin typeface="Arial Black" pitchFamily="34" charset="0"/>
              </a:rPr>
              <a:t>, </a:t>
            </a:r>
            <a:r>
              <a:rPr lang="it-IT" sz="2000" i="1" dirty="0" smtClean="0">
                <a:solidFill>
                  <a:srgbClr val="0000CC"/>
                </a:solidFill>
                <a:latin typeface="Arial Black" pitchFamily="34" charset="0"/>
              </a:rPr>
              <a:t>motocarrozzette</a:t>
            </a:r>
            <a:r>
              <a:rPr lang="it-IT" sz="2000" dirty="0" smtClean="0">
                <a:latin typeface="Arial Black" pitchFamily="34" charset="0"/>
              </a:rPr>
              <a:t>, </a:t>
            </a:r>
            <a:r>
              <a:rPr lang="it-IT" sz="2000" i="1" dirty="0" smtClean="0">
                <a:solidFill>
                  <a:srgbClr val="0000CC"/>
                </a:solidFill>
                <a:latin typeface="Arial Black" pitchFamily="34" charset="0"/>
              </a:rPr>
              <a:t>motoveicoli per trasporto promiscuo</a:t>
            </a:r>
            <a:r>
              <a:rPr lang="it-IT" sz="2000" dirty="0" smtClean="0">
                <a:latin typeface="Arial Black" pitchFamily="34" charset="0"/>
              </a:rPr>
              <a:t>, </a:t>
            </a:r>
            <a:r>
              <a:rPr lang="it-IT" sz="2000" i="1" dirty="0" smtClean="0">
                <a:solidFill>
                  <a:srgbClr val="0000CC"/>
                </a:solidFill>
                <a:latin typeface="Arial Black" pitchFamily="34" charset="0"/>
              </a:rPr>
              <a:t>motocarri</a:t>
            </a:r>
            <a:r>
              <a:rPr lang="it-IT" sz="2000" dirty="0" smtClean="0">
                <a:latin typeface="Arial Black" pitchFamily="34" charset="0"/>
              </a:rPr>
              <a:t>, </a:t>
            </a:r>
            <a:r>
              <a:rPr lang="it-IT" sz="2000" i="1" dirty="0" err="1" smtClean="0">
                <a:solidFill>
                  <a:srgbClr val="0000CC"/>
                </a:solidFill>
                <a:latin typeface="Arial Black" pitchFamily="34" charset="0"/>
              </a:rPr>
              <a:t>mototrattori</a:t>
            </a:r>
            <a:r>
              <a:rPr lang="it-IT" sz="2000" dirty="0" smtClean="0">
                <a:latin typeface="Arial Black" pitchFamily="34" charset="0"/>
              </a:rPr>
              <a:t>, </a:t>
            </a:r>
            <a:r>
              <a:rPr lang="it-IT" sz="2000" i="1" dirty="0" smtClean="0">
                <a:solidFill>
                  <a:srgbClr val="0000CC"/>
                </a:solidFill>
                <a:latin typeface="Arial Black" pitchFamily="34" charset="0"/>
              </a:rPr>
              <a:t>motoveicoli per trasporti specifici e per uso speciale</a:t>
            </a:r>
            <a:r>
              <a:rPr lang="it-IT" sz="2000" dirty="0" smtClean="0">
                <a:latin typeface="Arial Black" pitchFamily="34" charset="0"/>
              </a:rPr>
              <a:t>, </a:t>
            </a:r>
            <a:r>
              <a:rPr lang="it-IT" sz="2000" i="1" dirty="0" err="1" smtClean="0">
                <a:solidFill>
                  <a:srgbClr val="0000CC"/>
                </a:solidFill>
                <a:latin typeface="Arial Black" pitchFamily="34" charset="0"/>
              </a:rPr>
              <a:t>quadricicli</a:t>
            </a:r>
            <a:r>
              <a:rPr lang="it-IT" sz="2000" i="1" dirty="0" smtClean="0">
                <a:solidFill>
                  <a:srgbClr val="0000CC"/>
                </a:solidFill>
                <a:latin typeface="Arial Black" pitchFamily="34" charset="0"/>
              </a:rPr>
              <a:t> a motore</a:t>
            </a:r>
            <a:r>
              <a:rPr lang="it-IT" sz="2000" dirty="0" smtClean="0">
                <a:latin typeface="Arial Black" pitchFamily="34" charset="0"/>
              </a:rPr>
              <a:t>; gli </a:t>
            </a:r>
            <a:r>
              <a:rPr lang="it-IT" sz="2000" b="1" u="sng" dirty="0" smtClean="0">
                <a:solidFill>
                  <a:srgbClr val="0000CC"/>
                </a:solidFill>
                <a:latin typeface="Arial Black" pitchFamily="34" charset="0"/>
              </a:rPr>
              <a:t>autoveicoli</a:t>
            </a:r>
            <a:r>
              <a:rPr lang="it-IT" sz="2000" dirty="0" smtClean="0">
                <a:solidFill>
                  <a:srgbClr val="0000CC"/>
                </a:solidFill>
                <a:latin typeface="Arial Black" pitchFamily="34" charset="0"/>
              </a:rPr>
              <a:t> </a:t>
            </a:r>
            <a:r>
              <a:rPr lang="it-IT" sz="2000" dirty="0" smtClean="0">
                <a:latin typeface="Arial Black" pitchFamily="34" charset="0"/>
              </a:rPr>
              <a:t>(</a:t>
            </a:r>
            <a:r>
              <a:rPr lang="it-IT" sz="2000" dirty="0" smtClean="0">
                <a:solidFill>
                  <a:srgbClr val="FF0000"/>
                </a:solidFill>
                <a:latin typeface="Arial Black" pitchFamily="34" charset="0"/>
              </a:rPr>
              <a:t>art. 54 C.d.S.</a:t>
            </a:r>
            <a:r>
              <a:rPr lang="it-IT" sz="2000" dirty="0" smtClean="0">
                <a:latin typeface="Arial Black" pitchFamily="34" charset="0"/>
              </a:rPr>
              <a:t>) sono veicoli a motore con almeno 4 ruote, esclusi i motoveicoli e si distinguono in: </a:t>
            </a:r>
            <a:r>
              <a:rPr lang="it-IT" sz="2000" i="1" dirty="0" smtClean="0">
                <a:solidFill>
                  <a:srgbClr val="0000CC"/>
                </a:solidFill>
                <a:latin typeface="Arial Black" pitchFamily="34" charset="0"/>
              </a:rPr>
              <a:t>autovetture</a:t>
            </a:r>
            <a:r>
              <a:rPr lang="it-IT" sz="2000" dirty="0" smtClean="0">
                <a:latin typeface="Arial Black" pitchFamily="34" charset="0"/>
              </a:rPr>
              <a:t>, </a:t>
            </a:r>
            <a:r>
              <a:rPr lang="it-IT" sz="2000" i="1" dirty="0" smtClean="0">
                <a:solidFill>
                  <a:srgbClr val="0000CC"/>
                </a:solidFill>
                <a:latin typeface="Arial Black" pitchFamily="34" charset="0"/>
              </a:rPr>
              <a:t>autobus</a:t>
            </a:r>
            <a:r>
              <a:rPr lang="it-IT" sz="2000" dirty="0" smtClean="0">
                <a:latin typeface="Arial Black" pitchFamily="34" charset="0"/>
              </a:rPr>
              <a:t>, </a:t>
            </a:r>
            <a:r>
              <a:rPr lang="it-IT" sz="2000" i="1" dirty="0" smtClean="0">
                <a:solidFill>
                  <a:srgbClr val="0000CC"/>
                </a:solidFill>
                <a:latin typeface="Arial Black" pitchFamily="34" charset="0"/>
              </a:rPr>
              <a:t>autoveicoli per trasporto promiscuo</a:t>
            </a:r>
            <a:r>
              <a:rPr lang="it-IT" sz="2000" dirty="0" smtClean="0">
                <a:latin typeface="Arial Black" pitchFamily="34" charset="0"/>
              </a:rPr>
              <a:t>, </a:t>
            </a:r>
            <a:r>
              <a:rPr lang="it-IT" sz="2000" i="1" dirty="0" smtClean="0">
                <a:solidFill>
                  <a:srgbClr val="0000CC"/>
                </a:solidFill>
                <a:latin typeface="Arial Black" pitchFamily="34" charset="0"/>
              </a:rPr>
              <a:t>autocarri</a:t>
            </a:r>
            <a:r>
              <a:rPr lang="it-IT" sz="2000" dirty="0" smtClean="0">
                <a:latin typeface="Arial Black" pitchFamily="34" charset="0"/>
              </a:rPr>
              <a:t>, </a:t>
            </a:r>
            <a:r>
              <a:rPr lang="it-IT" sz="2000" i="1" dirty="0" smtClean="0">
                <a:solidFill>
                  <a:srgbClr val="0000CC"/>
                </a:solidFill>
                <a:latin typeface="Arial Black" pitchFamily="34" charset="0"/>
              </a:rPr>
              <a:t>trattori stradali</a:t>
            </a:r>
            <a:r>
              <a:rPr lang="it-IT" sz="2000" dirty="0" smtClean="0">
                <a:latin typeface="Arial Black" pitchFamily="34" charset="0"/>
              </a:rPr>
              <a:t>, </a:t>
            </a:r>
            <a:r>
              <a:rPr lang="it-IT" sz="2000" i="1" dirty="0" smtClean="0">
                <a:solidFill>
                  <a:srgbClr val="0000CC"/>
                </a:solidFill>
                <a:latin typeface="Arial Black" pitchFamily="34" charset="0"/>
              </a:rPr>
              <a:t>autoveicoli per trasporti specifici e per uso speciale</a:t>
            </a:r>
            <a:r>
              <a:rPr lang="it-IT" sz="2000" dirty="0" smtClean="0">
                <a:latin typeface="Arial Black" pitchFamily="34" charset="0"/>
              </a:rPr>
              <a:t>, </a:t>
            </a:r>
            <a:r>
              <a:rPr lang="it-IT" sz="2000" i="1" dirty="0" smtClean="0">
                <a:solidFill>
                  <a:srgbClr val="0000CC"/>
                </a:solidFill>
                <a:latin typeface="Arial Black" pitchFamily="34" charset="0"/>
              </a:rPr>
              <a:t>autotreni</a:t>
            </a:r>
            <a:r>
              <a:rPr lang="it-IT" sz="2000" dirty="0" smtClean="0">
                <a:latin typeface="Arial Black" pitchFamily="34" charset="0"/>
              </a:rPr>
              <a:t>, </a:t>
            </a:r>
            <a:r>
              <a:rPr lang="it-IT" sz="2000" i="1" dirty="0" smtClean="0">
                <a:solidFill>
                  <a:srgbClr val="0000CC"/>
                </a:solidFill>
                <a:latin typeface="Arial Black" pitchFamily="34" charset="0"/>
              </a:rPr>
              <a:t>autoarticolati</a:t>
            </a:r>
            <a:r>
              <a:rPr lang="it-IT" sz="2000" dirty="0" smtClean="0">
                <a:latin typeface="Arial Black" pitchFamily="34" charset="0"/>
              </a:rPr>
              <a:t>, </a:t>
            </a:r>
            <a:r>
              <a:rPr lang="it-IT" sz="2000" i="1" dirty="0" smtClean="0">
                <a:solidFill>
                  <a:srgbClr val="0000CC"/>
                </a:solidFill>
                <a:latin typeface="Arial Black" pitchFamily="34" charset="0"/>
              </a:rPr>
              <a:t>autosnodati</a:t>
            </a:r>
            <a:r>
              <a:rPr lang="it-IT" sz="2000" dirty="0" smtClean="0">
                <a:latin typeface="Arial Black" pitchFamily="34" charset="0"/>
              </a:rPr>
              <a:t>, </a:t>
            </a:r>
            <a:r>
              <a:rPr lang="it-IT" sz="2000" i="1" dirty="0" smtClean="0">
                <a:solidFill>
                  <a:srgbClr val="0000CC"/>
                </a:solidFill>
                <a:latin typeface="Arial Black" pitchFamily="34" charset="0"/>
              </a:rPr>
              <a:t>autocaravan</a:t>
            </a:r>
            <a:r>
              <a:rPr lang="it-IT" sz="2000" dirty="0" smtClean="0">
                <a:latin typeface="Arial Black" pitchFamily="34" charset="0"/>
              </a:rPr>
              <a:t>, </a:t>
            </a:r>
            <a:r>
              <a:rPr lang="it-IT" sz="2000" i="1" dirty="0" smtClean="0">
                <a:solidFill>
                  <a:srgbClr val="0000CC"/>
                </a:solidFill>
                <a:latin typeface="Arial Black" pitchFamily="34" charset="0"/>
              </a:rPr>
              <a:t>mezzi d’opera</a:t>
            </a:r>
            <a:r>
              <a:rPr lang="it-IT" sz="2000" dirty="0" smtClean="0">
                <a:latin typeface="Arial Black" pitchFamily="34" charset="0"/>
              </a:rPr>
              <a:t>; i </a:t>
            </a:r>
            <a:r>
              <a:rPr lang="it-IT" sz="2000" b="1" u="sng" dirty="0" smtClean="0">
                <a:solidFill>
                  <a:srgbClr val="0000CC"/>
                </a:solidFill>
                <a:latin typeface="Arial Black" pitchFamily="34" charset="0"/>
              </a:rPr>
              <a:t>filoveicoli</a:t>
            </a:r>
            <a:r>
              <a:rPr lang="it-IT" sz="2000" dirty="0" smtClean="0">
                <a:latin typeface="Arial Black" pitchFamily="34" charset="0"/>
              </a:rPr>
              <a:t> sono veicoli a motore elettrico non vincolati da rotaie e collegati ad una linea aerea di contatto per l’alimentazione elettrica.</a:t>
            </a:r>
            <a:endParaRPr lang="it-IT" sz="2000" i="1" dirty="0">
              <a:solidFill>
                <a:srgbClr val="0000CC"/>
              </a:solidFill>
              <a:latin typeface="Arial Black" pitchFamily="34" charset="0"/>
            </a:endParaRPr>
          </a:p>
        </p:txBody>
      </p:sp>
      <p:sp>
        <p:nvSpPr>
          <p:cNvPr id="8197" name="CasellaDiTesto 13"/>
          <p:cNvSpPr txBox="1">
            <a:spLocks noChangeArrowheads="1"/>
          </p:cNvSpPr>
          <p:nvPr/>
        </p:nvSpPr>
        <p:spPr bwMode="auto">
          <a:xfrm>
            <a:off x="285720" y="500042"/>
            <a:ext cx="8572560" cy="641350"/>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Classificazione</a:t>
            </a:r>
            <a:endParaRPr lang="it-IT" sz="36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9"/>
          <p:cNvSpPr txBox="1">
            <a:spLocks noChangeArrowheads="1"/>
          </p:cNvSpPr>
          <p:nvPr/>
        </p:nvSpPr>
        <p:spPr bwMode="auto">
          <a:xfrm>
            <a:off x="142844" y="1242373"/>
            <a:ext cx="8858312"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I </a:t>
            </a:r>
            <a:r>
              <a:rPr lang="it-IT" sz="2000" b="1" u="sng" dirty="0" smtClean="0">
                <a:solidFill>
                  <a:srgbClr val="0000CC"/>
                </a:solidFill>
                <a:latin typeface="Arial Black" pitchFamily="34" charset="0"/>
              </a:rPr>
              <a:t>rimorchi</a:t>
            </a:r>
            <a:r>
              <a:rPr lang="it-IT" sz="2000" dirty="0" smtClean="0">
                <a:solidFill>
                  <a:srgbClr val="0000CC"/>
                </a:solidFill>
                <a:latin typeface="Arial Black" pitchFamily="34" charset="0"/>
              </a:rPr>
              <a:t> </a:t>
            </a:r>
            <a:r>
              <a:rPr lang="it-IT" sz="2000" dirty="0" smtClean="0">
                <a:latin typeface="Arial Black" pitchFamily="34" charset="0"/>
              </a:rPr>
              <a:t>(</a:t>
            </a:r>
            <a:r>
              <a:rPr lang="it-IT" sz="2000" dirty="0" smtClean="0">
                <a:solidFill>
                  <a:srgbClr val="FF0000"/>
                </a:solidFill>
                <a:latin typeface="Arial Black" pitchFamily="34" charset="0"/>
              </a:rPr>
              <a:t>art. 56 C.d.S.</a:t>
            </a:r>
            <a:r>
              <a:rPr lang="it-IT" sz="2000" dirty="0" smtClean="0">
                <a:latin typeface="Arial Black" pitchFamily="34" charset="0"/>
              </a:rPr>
              <a:t>) sono veicoli destinati ad essere trainati dagli autoveicoli di cui al </a:t>
            </a:r>
            <a:r>
              <a:rPr lang="it-IT" sz="2000" dirty="0" smtClean="0">
                <a:solidFill>
                  <a:srgbClr val="FF0000"/>
                </a:solidFill>
                <a:latin typeface="Arial Black" pitchFamily="34" charset="0"/>
              </a:rPr>
              <a:t>1° comma dell’art. 54 C.d.S.</a:t>
            </a:r>
            <a:r>
              <a:rPr lang="it-IT" sz="2000" dirty="0" smtClean="0">
                <a:latin typeface="Arial Black" pitchFamily="34" charset="0"/>
              </a:rPr>
              <a:t>; le </a:t>
            </a:r>
            <a:r>
              <a:rPr lang="it-IT" sz="2000" b="1" u="sng" dirty="0" smtClean="0">
                <a:solidFill>
                  <a:srgbClr val="0000CC"/>
                </a:solidFill>
                <a:latin typeface="Arial Black" pitchFamily="34" charset="0"/>
              </a:rPr>
              <a:t>macchine agricole</a:t>
            </a:r>
            <a:r>
              <a:rPr lang="it-IT" sz="2000" dirty="0" smtClean="0">
                <a:solidFill>
                  <a:srgbClr val="0000CC"/>
                </a:solidFill>
                <a:latin typeface="Arial Black" pitchFamily="34" charset="0"/>
              </a:rPr>
              <a:t> </a:t>
            </a:r>
            <a:r>
              <a:rPr lang="it-IT" sz="2000" dirty="0" smtClean="0">
                <a:latin typeface="Arial Black" pitchFamily="34" charset="0"/>
              </a:rPr>
              <a:t>(</a:t>
            </a:r>
            <a:r>
              <a:rPr lang="it-IT" sz="2000" dirty="0" smtClean="0">
                <a:solidFill>
                  <a:srgbClr val="FF0000"/>
                </a:solidFill>
                <a:latin typeface="Arial Black" pitchFamily="34" charset="0"/>
              </a:rPr>
              <a:t>art. 57 C.d.S.</a:t>
            </a:r>
            <a:r>
              <a:rPr lang="it-IT" sz="2000" dirty="0" smtClean="0">
                <a:latin typeface="Arial Black" pitchFamily="34" charset="0"/>
              </a:rPr>
              <a:t>) sono macchine a ruote o a cingoli, impiegate nelle attività agricole e forestali e possono, in quanto veicoli, circolare su strada per il proprio trasferimento e per il trasporto di prodotti agricoli, nonché di addetti alle lavorazione e di attrezzature; le </a:t>
            </a:r>
            <a:r>
              <a:rPr lang="it-IT" sz="2000" b="1" u="sng" dirty="0" smtClean="0">
                <a:solidFill>
                  <a:srgbClr val="0000CC"/>
                </a:solidFill>
                <a:latin typeface="Arial Black" pitchFamily="34" charset="0"/>
              </a:rPr>
              <a:t>macchine operatrici</a:t>
            </a:r>
            <a:r>
              <a:rPr lang="it-IT" sz="2000" dirty="0" smtClean="0">
                <a:latin typeface="Arial Black" pitchFamily="34" charset="0"/>
              </a:rPr>
              <a:t> (</a:t>
            </a:r>
            <a:r>
              <a:rPr lang="it-IT" sz="2000" dirty="0" smtClean="0">
                <a:solidFill>
                  <a:srgbClr val="FF0000"/>
                </a:solidFill>
                <a:latin typeface="Arial Black" pitchFamily="34" charset="0"/>
              </a:rPr>
              <a:t>art. 58 C.d.S.</a:t>
            </a:r>
            <a:r>
              <a:rPr lang="it-IT" sz="2000" dirty="0" smtClean="0">
                <a:latin typeface="Arial Black" pitchFamily="34" charset="0"/>
              </a:rPr>
              <a:t>) sono macchine semoventi o trainate, a ruote o a cingoli, destinate ad operare su strada o nei cantieri, equipaggiate, eventualmente, con speciali attrezzature; in quanto veicoli possono circolare su strada per il proprio trasferimento e per lo spostamento di cose connesse con il ciclo operativo della macchina stessa o del cantiere di lavoro.</a:t>
            </a:r>
            <a:endParaRPr lang="it-IT" sz="2000" dirty="0">
              <a:solidFill>
                <a:srgbClr val="0000CC"/>
              </a:solidFill>
              <a:latin typeface="Arial Black" pitchFamily="34" charset="0"/>
            </a:endParaRPr>
          </a:p>
        </p:txBody>
      </p:sp>
      <p:sp>
        <p:nvSpPr>
          <p:cNvPr id="8197" name="CasellaDiTesto 13"/>
          <p:cNvSpPr txBox="1">
            <a:spLocks noChangeArrowheads="1"/>
          </p:cNvSpPr>
          <p:nvPr/>
        </p:nvSpPr>
        <p:spPr bwMode="auto">
          <a:xfrm>
            <a:off x="285720" y="500042"/>
            <a:ext cx="8572560" cy="641350"/>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Classificazione</a:t>
            </a:r>
            <a:endParaRPr lang="it-IT" sz="3600" dirty="0">
              <a:solidFill>
                <a:schemeClr val="tx1">
                  <a:lumMod val="50000"/>
                  <a:lumOff val="50000"/>
                </a:schemeClr>
              </a:solidFill>
              <a:latin typeface="Arial Black"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sellaDiTesto 3"/>
          <p:cNvSpPr txBox="1">
            <a:spLocks noChangeArrowheads="1"/>
          </p:cNvSpPr>
          <p:nvPr/>
        </p:nvSpPr>
        <p:spPr bwMode="auto">
          <a:xfrm>
            <a:off x="3071802" y="1125538"/>
            <a:ext cx="5929354" cy="4708981"/>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L’</a:t>
            </a:r>
            <a:r>
              <a:rPr lang="it-IT" sz="2000" dirty="0" smtClean="0">
                <a:solidFill>
                  <a:srgbClr val="FF0000"/>
                </a:solidFill>
                <a:latin typeface="Arial Black" pitchFamily="34" charset="0"/>
              </a:rPr>
              <a:t>art. 61 C.d.S.</a:t>
            </a:r>
            <a:r>
              <a:rPr lang="it-IT" sz="2000" dirty="0" smtClean="0">
                <a:latin typeface="Arial Black" pitchFamily="34" charset="0"/>
              </a:rPr>
              <a:t> stabilisce che </a:t>
            </a:r>
            <a:r>
              <a:rPr lang="it-IT" sz="2000" i="1" dirty="0" smtClean="0">
                <a:latin typeface="Arial Black" pitchFamily="34" charset="0"/>
              </a:rPr>
              <a:t>“ogni veicolo, compreso il suo carico, deve potersi iscrivere in una sagoma limite di </a:t>
            </a:r>
            <a:r>
              <a:rPr lang="it-IT" sz="2000" i="1" dirty="0" smtClean="0">
                <a:solidFill>
                  <a:srgbClr val="FF0000"/>
                </a:solidFill>
                <a:latin typeface="Arial Black" pitchFamily="34" charset="0"/>
              </a:rPr>
              <a:t>2,55 metri</a:t>
            </a:r>
            <a:r>
              <a:rPr lang="it-IT" sz="2000" i="1" dirty="0" smtClean="0">
                <a:latin typeface="Arial Black" pitchFamily="34" charset="0"/>
              </a:rPr>
              <a:t> di larghezza e di </a:t>
            </a:r>
            <a:r>
              <a:rPr lang="it-IT" sz="2000" i="1" dirty="0" smtClean="0">
                <a:solidFill>
                  <a:srgbClr val="FF0000"/>
                </a:solidFill>
                <a:latin typeface="Arial Black" pitchFamily="34" charset="0"/>
              </a:rPr>
              <a:t>4,00 metri</a:t>
            </a:r>
            <a:r>
              <a:rPr lang="it-IT" sz="2000" i="1" dirty="0" smtClean="0">
                <a:latin typeface="Arial Black" pitchFamily="34" charset="0"/>
              </a:rPr>
              <a:t> di altezza dal piano stradale. Soltanto per gli autobus e filobus in servizio di linea urbano e/o suburbano, circolanti su itinerari prestabiliti è consentito che tale altezza raggiunga i </a:t>
            </a:r>
            <a:r>
              <a:rPr lang="it-IT" sz="2000" i="1" dirty="0" smtClean="0">
                <a:solidFill>
                  <a:srgbClr val="FF0000"/>
                </a:solidFill>
                <a:latin typeface="Arial Black" pitchFamily="34" charset="0"/>
              </a:rPr>
              <a:t>4,30 metri</a:t>
            </a:r>
            <a:r>
              <a:rPr lang="it-IT" sz="2000" i="1" dirty="0" smtClean="0">
                <a:latin typeface="Arial Black" pitchFamily="34" charset="0"/>
              </a:rPr>
              <a:t>.</a:t>
            </a:r>
          </a:p>
          <a:p>
            <a:pPr algn="ctr"/>
            <a:r>
              <a:rPr lang="it-IT" sz="2000" i="1" dirty="0" smtClean="0">
                <a:latin typeface="Arial Black" pitchFamily="34" charset="0"/>
              </a:rPr>
              <a:t>La lunghezza totale, compresi gli organi di attacco, non deve eccedere i </a:t>
            </a:r>
            <a:r>
              <a:rPr lang="it-IT" sz="2000" i="1" dirty="0" smtClean="0">
                <a:solidFill>
                  <a:srgbClr val="FF0000"/>
                </a:solidFill>
                <a:latin typeface="Arial Black" pitchFamily="34" charset="0"/>
              </a:rPr>
              <a:t>7,50 metri</a:t>
            </a:r>
            <a:r>
              <a:rPr lang="it-IT" sz="2000" i="1" dirty="0" smtClean="0">
                <a:latin typeface="Arial Black" pitchFamily="34" charset="0"/>
              </a:rPr>
              <a:t> per i veicoli ad un asse ed i </a:t>
            </a:r>
            <a:r>
              <a:rPr lang="it-IT" sz="2000" i="1" dirty="0" smtClean="0">
                <a:solidFill>
                  <a:srgbClr val="FF0000"/>
                </a:solidFill>
                <a:latin typeface="Arial Black" pitchFamily="34" charset="0"/>
              </a:rPr>
              <a:t>12,00 metri</a:t>
            </a:r>
            <a:r>
              <a:rPr lang="it-IT" sz="2000" i="1" dirty="0" smtClean="0">
                <a:latin typeface="Arial Black" pitchFamily="34" charset="0"/>
              </a:rPr>
              <a:t> per quelli a 2 o più assi. La lunghezza dei semirimorchi non deve eccedere i </a:t>
            </a:r>
            <a:r>
              <a:rPr lang="it-IT" sz="2000" i="1" dirty="0" smtClean="0">
                <a:solidFill>
                  <a:srgbClr val="FF0000"/>
                </a:solidFill>
                <a:latin typeface="Arial Black" pitchFamily="34" charset="0"/>
              </a:rPr>
              <a:t>12,50 metri</a:t>
            </a:r>
            <a:r>
              <a:rPr lang="it-IT" sz="2000" i="1" dirty="0" smtClean="0">
                <a:latin typeface="Arial Black" pitchFamily="34" charset="0"/>
              </a:rPr>
              <a:t>”</a:t>
            </a:r>
            <a:r>
              <a:rPr lang="it-IT" sz="2000" dirty="0" smtClean="0">
                <a:latin typeface="Arial Black" pitchFamily="34" charset="0"/>
              </a:rPr>
              <a:t>. </a:t>
            </a:r>
            <a:endParaRPr lang="it-IT" sz="2000" dirty="0">
              <a:latin typeface="Arial Black" pitchFamily="34" charset="0"/>
            </a:endParaRPr>
          </a:p>
        </p:txBody>
      </p:sp>
      <p:sp>
        <p:nvSpPr>
          <p:cNvPr id="9221" name="CasellaDiTesto 7"/>
          <p:cNvSpPr txBox="1">
            <a:spLocks noChangeArrowheads="1"/>
          </p:cNvSpPr>
          <p:nvPr/>
        </p:nvSpPr>
        <p:spPr bwMode="auto">
          <a:xfrm>
            <a:off x="428596" y="500042"/>
            <a:ext cx="8358246"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Sagoma limite</a:t>
            </a:r>
          </a:p>
        </p:txBody>
      </p:sp>
      <p:pic>
        <p:nvPicPr>
          <p:cNvPr id="23558" name="Picture 6" descr="http://i47.tinypic.com/otgmti.jpg"/>
          <p:cNvPicPr>
            <a:picLocks noChangeAspect="1" noChangeArrowheads="1"/>
          </p:cNvPicPr>
          <p:nvPr/>
        </p:nvPicPr>
        <p:blipFill>
          <a:blip r:embed="rId2"/>
          <a:srcRect/>
          <a:stretch>
            <a:fillRect/>
          </a:stretch>
        </p:blipFill>
        <p:spPr bwMode="auto">
          <a:xfrm>
            <a:off x="214282" y="1571612"/>
            <a:ext cx="2857520" cy="3509962"/>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sellaDiTesto 3"/>
          <p:cNvSpPr txBox="1">
            <a:spLocks noChangeArrowheads="1"/>
          </p:cNvSpPr>
          <p:nvPr/>
        </p:nvSpPr>
        <p:spPr bwMode="auto">
          <a:xfrm>
            <a:off x="214282" y="1071546"/>
            <a:ext cx="5214974" cy="4401205"/>
          </a:xfrm>
          <a:prstGeom prst="rect">
            <a:avLst/>
          </a:prstGeom>
          <a:noFill/>
          <a:ln w="9525">
            <a:noFill/>
            <a:miter lim="800000"/>
            <a:headEnd/>
            <a:tailEnd/>
          </a:ln>
        </p:spPr>
        <p:txBody>
          <a:bodyPr wrap="square">
            <a:spAutoFit/>
          </a:bodyPr>
          <a:lstStyle/>
          <a:p>
            <a:pPr algn="ctr"/>
            <a:r>
              <a:rPr lang="it-IT" sz="2000" dirty="0" smtClean="0">
                <a:latin typeface="Arial Black" pitchFamily="34" charset="0"/>
              </a:rPr>
              <a:t>La carrozzeria dei caravan non deve eccedere la lunghezza dei </a:t>
            </a:r>
            <a:r>
              <a:rPr lang="it-IT" sz="2000" dirty="0" smtClean="0">
                <a:solidFill>
                  <a:srgbClr val="FF0000"/>
                </a:solidFill>
                <a:latin typeface="Arial Black" pitchFamily="34" charset="0"/>
              </a:rPr>
              <a:t>6,00 metri</a:t>
            </a:r>
            <a:r>
              <a:rPr lang="it-IT" sz="2000" dirty="0" smtClean="0">
                <a:latin typeface="Arial Black" pitchFamily="34" charset="0"/>
              </a:rPr>
              <a:t> se ad un solo asse e dei </a:t>
            </a:r>
            <a:r>
              <a:rPr lang="it-IT" sz="2000" dirty="0" smtClean="0">
                <a:solidFill>
                  <a:srgbClr val="FF0000"/>
                </a:solidFill>
                <a:latin typeface="Arial Black" pitchFamily="34" charset="0"/>
              </a:rPr>
              <a:t>7,50 metri</a:t>
            </a:r>
            <a:r>
              <a:rPr lang="it-IT" sz="2000" dirty="0" smtClean="0">
                <a:latin typeface="Arial Black" pitchFamily="34" charset="0"/>
              </a:rPr>
              <a:t> se a 2 assi. La lunghezza totale delle auto-caravan non può eccedere per il veicolo isolato, a 2 o più assi, gli </a:t>
            </a:r>
            <a:r>
              <a:rPr lang="it-IT" sz="2000" dirty="0" smtClean="0">
                <a:solidFill>
                  <a:srgbClr val="FF0000"/>
                </a:solidFill>
                <a:latin typeface="Arial Black" pitchFamily="34" charset="0"/>
              </a:rPr>
              <a:t>8,00 metri</a:t>
            </a:r>
            <a:r>
              <a:rPr lang="it-IT" sz="2000" dirty="0" smtClean="0">
                <a:latin typeface="Arial Black" pitchFamily="34" charset="0"/>
              </a:rPr>
              <a:t>. </a:t>
            </a:r>
          </a:p>
          <a:p>
            <a:pPr algn="ctr"/>
            <a:r>
              <a:rPr lang="it-IT" sz="2000" dirty="0" smtClean="0">
                <a:latin typeface="Arial Black" pitchFamily="34" charset="0"/>
              </a:rPr>
              <a:t>Gli autoarticolati e gli autosnodati non devono superare la lunghezza massima di </a:t>
            </a:r>
            <a:r>
              <a:rPr lang="it-IT" sz="2000" dirty="0" smtClean="0">
                <a:solidFill>
                  <a:srgbClr val="FF0000"/>
                </a:solidFill>
                <a:latin typeface="Arial Black" pitchFamily="34" charset="0"/>
              </a:rPr>
              <a:t>16,50 metri</a:t>
            </a:r>
            <a:r>
              <a:rPr lang="it-IT" sz="2000" dirty="0" smtClean="0">
                <a:latin typeface="Arial Black" pitchFamily="34" charset="0"/>
              </a:rPr>
              <a:t>. Gli autosnodati e i </a:t>
            </a:r>
            <a:r>
              <a:rPr lang="it-IT" sz="2000" dirty="0" err="1" smtClean="0">
                <a:latin typeface="Arial Black" pitchFamily="34" charset="0"/>
              </a:rPr>
              <a:t>filosnodati</a:t>
            </a:r>
            <a:r>
              <a:rPr lang="it-IT" sz="2000" dirty="0" smtClean="0">
                <a:latin typeface="Arial Black" pitchFamily="34" charset="0"/>
              </a:rPr>
              <a:t> adibiti al trasporto di persone e gli autotreni possono raggiungere la lunghezza massima di </a:t>
            </a:r>
            <a:r>
              <a:rPr lang="it-IT" sz="2000" dirty="0" smtClean="0">
                <a:solidFill>
                  <a:srgbClr val="FF0000"/>
                </a:solidFill>
                <a:latin typeface="Arial Black" pitchFamily="34" charset="0"/>
              </a:rPr>
              <a:t>18,75 metri</a:t>
            </a:r>
            <a:r>
              <a:rPr lang="it-IT" sz="2000" dirty="0" smtClean="0">
                <a:latin typeface="Arial Black" pitchFamily="34" charset="0"/>
              </a:rPr>
              <a:t>.</a:t>
            </a:r>
            <a:endParaRPr lang="it-IT" sz="2000" dirty="0">
              <a:latin typeface="Arial Black" pitchFamily="34" charset="0"/>
            </a:endParaRPr>
          </a:p>
        </p:txBody>
      </p:sp>
      <p:sp>
        <p:nvSpPr>
          <p:cNvPr id="9221" name="CasellaDiTesto 7"/>
          <p:cNvSpPr txBox="1">
            <a:spLocks noChangeArrowheads="1"/>
          </p:cNvSpPr>
          <p:nvPr/>
        </p:nvSpPr>
        <p:spPr bwMode="auto">
          <a:xfrm>
            <a:off x="428596" y="404664"/>
            <a:ext cx="8358246"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Sagoma limite</a:t>
            </a:r>
          </a:p>
        </p:txBody>
      </p:sp>
      <p:pic>
        <p:nvPicPr>
          <p:cNvPr id="22530" name="Picture 2" descr="http://2.bp.blogspot.com/_byIBvRem4F0/TBdCfRyTAmI/AAAAAAAACp8/soHMpzGPEdg/s1600/caravan.jpg"/>
          <p:cNvPicPr>
            <a:picLocks noChangeAspect="1" noChangeArrowheads="1"/>
          </p:cNvPicPr>
          <p:nvPr/>
        </p:nvPicPr>
        <p:blipFill>
          <a:blip r:embed="rId2"/>
          <a:srcRect/>
          <a:stretch>
            <a:fillRect/>
          </a:stretch>
        </p:blipFill>
        <p:spPr bwMode="auto">
          <a:xfrm>
            <a:off x="5429256" y="1357298"/>
            <a:ext cx="3495655" cy="4000528"/>
          </a:xfrm>
          <a:prstGeom prst="rect">
            <a:avLst/>
          </a:prstGeom>
          <a:noFill/>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57&quot;/&gt;&lt;/object&gt;&lt;object type=&quot;3&quot; unique_id=&quot;10005&quot;&gt;&lt;property id=&quot;20148&quot; value=&quot;5&quot;/&gt;&lt;property id=&quot;20300&quot; value=&quot;Slide 2&quot;/&gt;&lt;property id=&quot;20307&quot; value=&quot;343&quot;/&gt;&lt;/object&gt;&lt;object type=&quot;3&quot; unique_id=&quot;10006&quot;&gt;&lt;property id=&quot;20148&quot; value=&quot;5&quot;/&gt;&lt;property id=&quot;20300&quot; value=&quot;Slide 3&quot;/&gt;&lt;property id=&quot;20307&quot; value=&quot;257&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345&quot;/&gt;&lt;/object&gt;&lt;object type=&quot;3&quot; unique_id=&quot;10009&quot;&gt;&lt;property id=&quot;20148&quot; value=&quot;5&quot;/&gt;&lt;property id=&quot;20300&quot; value=&quot;Slide 6&quot;/&gt;&lt;property id=&quot;20307&quot; value=&quot;346&quot;/&gt;&lt;/object&gt;&lt;object type=&quot;3&quot; unique_id=&quot;10010&quot;&gt;&lt;property id=&quot;20148&quot; value=&quot;5&quot;/&gt;&lt;property id=&quot;20300&quot; value=&quot;Slide 7&quot;/&gt;&lt;property id=&quot;20307&quot; value=&quot;347&quot;/&gt;&lt;/object&gt;&lt;object type=&quot;3&quot; unique_id=&quot;10011&quot;&gt;&lt;property id=&quot;20148&quot; value=&quot;5&quot;/&gt;&lt;property id=&quot;20300&quot; value=&quot;Slide 8&quot;/&gt;&lt;property id=&quot;20307&quot; value=&quot;258&quot;/&gt;&lt;/object&gt;&lt;object type=&quot;3&quot; unique_id=&quot;10012&quot;&gt;&lt;property id=&quot;20148&quot; value=&quot;5&quot;/&gt;&lt;property id=&quot;20300&quot; value=&quot;Slide 9&quot;/&gt;&lt;property id=&quot;20307&quot; value=&quot;348&quot;/&gt;&lt;/object&gt;&lt;object type=&quot;3&quot; unique_id=&quot;10013&quot;&gt;&lt;property id=&quot;20148&quot; value=&quot;5&quot;/&gt;&lt;property id=&quot;20300&quot; value=&quot;Slide 10&quot;/&gt;&lt;property id=&quot;20307&quot; value=&quot;260&quot;/&gt;&lt;/object&gt;&lt;object type=&quot;3&quot; unique_id=&quot;10014&quot;&gt;&lt;property id=&quot;20148&quot; value=&quot;5&quot;/&gt;&lt;property id=&quot;20300&quot; value=&quot;Slide 11&quot;/&gt;&lt;property id=&quot;20307&quot; value=&quot;261&quot;/&gt;&lt;/object&gt;&lt;object type=&quot;3&quot; unique_id=&quot;10015&quot;&gt;&lt;property id=&quot;20148&quot; value=&quot;5&quot;/&gt;&lt;property id=&quot;20300&quot; value=&quot;Slide 12&quot;/&gt;&lt;property id=&quot;20307&quot; value=&quot;262&quot;/&gt;&lt;/object&gt;&lt;object type=&quot;3&quot; unique_id=&quot;10016&quot;&gt;&lt;property id=&quot;20148&quot; value=&quot;5&quot;/&gt;&lt;property id=&quot;20300&quot; value=&quot;Slide 13&quot;/&gt;&lt;property id=&quot;20307&quot; value=&quot;349&quot;/&gt;&lt;/object&gt;&lt;object type=&quot;3&quot; unique_id=&quot;10017&quot;&gt;&lt;property id=&quot;20148&quot; value=&quot;5&quot;/&gt;&lt;property id=&quot;20300&quot; value=&quot;Slide 14&quot;/&gt;&lt;property id=&quot;20307&quot; value=&quot;263&quot;/&gt;&lt;/object&gt;&lt;object type=&quot;3&quot; unique_id=&quot;10018&quot;&gt;&lt;property id=&quot;20148&quot; value=&quot;5&quot;/&gt;&lt;property id=&quot;20300&quot; value=&quot;Slide 15&quot;/&gt;&lt;property id=&quot;20307&quot; value=&quot;350&quot;/&gt;&lt;/object&gt;&lt;object type=&quot;3&quot; unique_id=&quot;10019&quot;&gt;&lt;property id=&quot;20148&quot; value=&quot;5&quot;/&gt;&lt;property id=&quot;20300&quot; value=&quot;Slide 16&quot;/&gt;&lt;property id=&quot;20307&quot; value=&quot;267&quot;/&gt;&lt;/object&gt;&lt;object type=&quot;3&quot; unique_id=&quot;10020&quot;&gt;&lt;property id=&quot;20148&quot; value=&quot;5&quot;/&gt;&lt;property id=&quot;20300&quot; value=&quot;Slide 17&quot;/&gt;&lt;property id=&quot;20307&quot; value=&quot;266&quot;/&gt;&lt;/object&gt;&lt;object type=&quot;3&quot; unique_id=&quot;10021&quot;&gt;&lt;property id=&quot;20148&quot; value=&quot;5&quot;/&gt;&lt;property id=&quot;20300&quot; value=&quot;Slide 18&quot;/&gt;&lt;property id=&quot;20307&quot; value=&quot;351&quot;/&gt;&lt;/object&gt;&lt;object type=&quot;3&quot; unique_id=&quot;10022&quot;&gt;&lt;property id=&quot;20148&quot; value=&quot;5&quot;/&gt;&lt;property id=&quot;20300&quot; value=&quot;Slide 19&quot;/&gt;&lt;property id=&quot;20307&quot; value=&quot;352&quot;/&gt;&lt;/object&gt;&lt;object type=&quot;3&quot; unique_id=&quot;10023&quot;&gt;&lt;property id=&quot;20148&quot; value=&quot;5&quot;/&gt;&lt;property id=&quot;20300&quot; value=&quot;Slide 20&quot;/&gt;&lt;property id=&quot;20307&quot; value=&quot;265&quot;/&gt;&lt;/object&gt;&lt;object type=&quot;3&quot; unique_id=&quot;10024&quot;&gt;&lt;property id=&quot;20148&quot; value=&quot;5&quot;/&gt;&lt;property id=&quot;20300&quot; value=&quot;Slide 21&quot;/&gt;&lt;property id=&quot;20307&quot; value=&quot;353&quot;/&gt;&lt;/object&gt;&lt;object type=&quot;3&quot; unique_id=&quot;10025&quot;&gt;&lt;property id=&quot;20148&quot; value=&quot;5&quot;/&gt;&lt;property id=&quot;20300&quot; value=&quot;Slide 22&quot;/&gt;&lt;property id=&quot;20307&quot; value=&quot;354&quot;/&gt;&lt;/object&gt;&lt;object type=&quot;3&quot; unique_id=&quot;10026&quot;&gt;&lt;property id=&quot;20148&quot; value=&quot;5&quot;/&gt;&lt;property id=&quot;20300&quot; value=&quot;Slide 23&quot;/&gt;&lt;property id=&quot;20307&quot; value=&quot;355&quot;/&gt;&lt;/object&gt;&lt;object type=&quot;3&quot; unique_id=&quot;10027&quot;&gt;&lt;property id=&quot;20148&quot; value=&quot;5&quot;/&gt;&lt;property id=&quot;20300&quot; value=&quot;Slide 24&quot;/&gt;&lt;property id=&quot;20307&quot; value=&quot;270&quot;/&gt;&lt;/object&gt;&lt;object type=&quot;3&quot; unique_id=&quot;10028&quot;&gt;&lt;property id=&quot;20148&quot; value=&quot;5&quot;/&gt;&lt;property id=&quot;20300&quot; value=&quot;Slide 25&quot;/&gt;&lt;property id=&quot;20307&quot; value=&quot;276&quot;/&gt;&lt;/object&gt;&lt;object type=&quot;3&quot; unique_id=&quot;10029&quot;&gt;&lt;property id=&quot;20148&quot; value=&quot;5&quot;/&gt;&lt;property id=&quot;20300&quot; value=&quot;Slide 26&quot;/&gt;&lt;property id=&quot;20307&quot; value=&quot;278&quot;/&gt;&lt;/object&gt;&lt;object type=&quot;3&quot; unique_id=&quot;10030&quot;&gt;&lt;property id=&quot;20148&quot; value=&quot;5&quot;/&gt;&lt;property id=&quot;20300&quot; value=&quot;Slide 27&quot;/&gt;&lt;property id=&quot;20307&quot; value=&quot;356&quot;/&gt;&lt;/object&gt;&lt;object type=&quot;3&quot; unique_id=&quot;10031&quot;&gt;&lt;property id=&quot;20148&quot; value=&quot;5&quot;/&gt;&lt;property id=&quot;20300&quot; value=&quot;Slide 28&quot;/&gt;&lt;property id=&quot;20307&quot; value=&quot;282&quot;/&gt;&lt;/object&gt;&lt;object type=&quot;3&quot; unique_id=&quot;10032&quot;&gt;&lt;property id=&quot;20148&quot; value=&quot;5&quot;/&gt;&lt;property id=&quot;20300&quot; value=&quot;Slide 29&quot;/&gt;&lt;property id=&quot;20307&quot; value=&quot;279&quot;/&gt;&lt;/object&gt;&lt;object type=&quot;3&quot; unique_id=&quot;10033&quot;&gt;&lt;property id=&quot;20148&quot; value=&quot;5&quot;/&gt;&lt;property id=&quot;20300&quot; value=&quot;Slide 30&quot;/&gt;&lt;property id=&quot;20307&quot; value=&quot;344&quot;/&gt;&lt;/object&gt;&lt;/object&gt;&lt;/object&gt;&lt;/database&gt;"/>
  <p:tag name="SECTOMILLISECCONVERTED" val="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3601</TotalTime>
  <Words>3128</Words>
  <Application>Microsoft Office PowerPoint</Application>
  <PresentationFormat>Presentazione su schermo (4:3)</PresentationFormat>
  <Paragraphs>136</Paragraphs>
  <Slides>30</Slides>
  <Notes>1</Notes>
  <HiddenSlides>0</HiddenSlides>
  <MMClips>0</MMClips>
  <ScaleCrop>false</ScaleCrop>
  <HeadingPairs>
    <vt:vector size="4" baseType="variant">
      <vt:variant>
        <vt:lpstr>Tema</vt:lpstr>
      </vt:variant>
      <vt:variant>
        <vt:i4>2</vt:i4>
      </vt:variant>
      <vt:variant>
        <vt:lpstr>Titoli diapositive</vt:lpstr>
      </vt:variant>
      <vt:variant>
        <vt:i4>30</vt:i4>
      </vt:variant>
    </vt:vector>
  </HeadingPairs>
  <TitlesOfParts>
    <vt:vector size="32" baseType="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privato</dc:creator>
  <cp:lastModifiedBy>Patrizia</cp:lastModifiedBy>
  <cp:revision>497</cp:revision>
  <dcterms:created xsi:type="dcterms:W3CDTF">2010-09-09T16:27:16Z</dcterms:created>
  <dcterms:modified xsi:type="dcterms:W3CDTF">2017-05-31T10:15:07Z</dcterms:modified>
</cp:coreProperties>
</file>